
<file path=[Content_Types].xml><?xml version="1.0" encoding="utf-8"?>
<Types xmlns="http://schemas.openxmlformats.org/package/2006/content-types"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66" r:id="rId4"/>
    <p:sldId id="258" r:id="rId5"/>
    <p:sldId id="272" r:id="rId6"/>
    <p:sldId id="273" r:id="rId7"/>
    <p:sldId id="267" r:id="rId8"/>
    <p:sldId id="259" r:id="rId9"/>
    <p:sldId id="274" r:id="rId10"/>
    <p:sldId id="275" r:id="rId11"/>
    <p:sldId id="283" r:id="rId12"/>
    <p:sldId id="260" r:id="rId13"/>
    <p:sldId id="261" r:id="rId14"/>
    <p:sldId id="262" r:id="rId15"/>
    <p:sldId id="271" r:id="rId16"/>
    <p:sldId id="276" r:id="rId17"/>
    <p:sldId id="280" r:id="rId18"/>
    <p:sldId id="277" r:id="rId19"/>
    <p:sldId id="278" r:id="rId20"/>
    <p:sldId id="263" r:id="rId21"/>
    <p:sldId id="279" r:id="rId22"/>
    <p:sldId id="270" r:id="rId23"/>
    <p:sldId id="264" r:id="rId24"/>
    <p:sldId id="281" r:id="rId25"/>
    <p:sldId id="282" r:id="rId26"/>
    <p:sldId id="265" r:id="rId27"/>
    <p:sldId id="268" r:id="rId28"/>
    <p:sldId id="284" r:id="rId2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8C5D3EA-7809-4688-AC39-A428B67DD522}">
          <p14:sldIdLst>
            <p14:sldId id="256"/>
          </p14:sldIdLst>
        </p14:section>
        <p14:section name="Presentation Overview" id="{E12DE5F7-0020-487E-86ED-6CADFABF43DE}">
          <p14:sldIdLst>
            <p14:sldId id="257"/>
          </p14:sldIdLst>
        </p14:section>
        <p14:section name="Context &amp; Purpose" id="{22496EA4-FA13-4E9E-B217-FC1913578CA8}">
          <p14:sldIdLst>
            <p14:sldId id="266"/>
          </p14:sldIdLst>
        </p14:section>
        <p14:section name="Context &amp; Purpose" id="{F0F112C1-3D96-46C2-8FDB-1DA9E179A8D9}">
          <p14:sldIdLst>
            <p14:sldId id="258"/>
          </p14:sldIdLst>
        </p14:section>
        <p14:section name="Context &amp; Purpose" id="{2067B8A4-927F-4114-A730-41165D0D844E}">
          <p14:sldIdLst>
            <p14:sldId id="272"/>
            <p14:sldId id="273"/>
          </p14:sldIdLst>
        </p14:section>
        <p14:section name="Requirements and Constraints" id="{D1ABEC4F-E30F-4401-A478-1A7AAEB60C29}">
          <p14:sldIdLst>
            <p14:sldId id="267"/>
          </p14:sldIdLst>
        </p14:section>
        <p14:section name="Requirements" id="{E2F473E8-EC7D-4A8A-B98B-3CBF34E9CEF3}">
          <p14:sldIdLst>
            <p14:sldId id="259"/>
          </p14:sldIdLst>
        </p14:section>
        <p14:section name="Requirements" id="{9F67D5D6-5338-4BA3-81E6-8A351F0101CB}">
          <p14:sldIdLst>
            <p14:sldId id="274"/>
          </p14:sldIdLst>
        </p14:section>
        <p14:section name="Requirements" id="{E0957A73-B1C9-4DB9-A221-14B90EF85078}">
          <p14:sldIdLst>
            <p14:sldId id="275"/>
          </p14:sldIdLst>
        </p14:section>
        <p14:section name="Requirements" id="{1AD0C419-5D39-408A-85BA-D4D885CF0BDB}">
          <p14:sldIdLst>
            <p14:sldId id="283"/>
          </p14:sldIdLst>
        </p14:section>
        <p14:section name="Constraints" id="{032A1DCF-446A-4DA5-96D2-CF9489E6B738}">
          <p14:sldIdLst>
            <p14:sldId id="260"/>
          </p14:sldIdLst>
        </p14:section>
        <p14:section name="Risks" id="{EAF696C6-3E46-4499-9DF5-69F8444F4F5C}">
          <p14:sldIdLst>
            <p14:sldId id="261"/>
          </p14:sldIdLst>
        </p14:section>
        <p14:section name="Risks" id="{7834CCB9-52D1-4785-9F37-6271FEFFAE5D}">
          <p14:sldIdLst>
            <p14:sldId id="262"/>
          </p14:sldIdLst>
        </p14:section>
        <p14:section name="Risks Management" id="{4F988584-F949-46E5-9A02-109757AECD50}">
          <p14:sldIdLst>
            <p14:sldId id="271"/>
          </p14:sldIdLst>
        </p14:section>
        <p14:section name="Risk Management" id="{C3BA8E38-19AB-4B12-8C4A-D1660C6A02BA}">
          <p14:sldIdLst>
            <p14:sldId id="276"/>
          </p14:sldIdLst>
        </p14:section>
        <p14:section name="Viability" id="{D5A95F76-716A-4925-8404-28E543F41DD7}">
          <p14:sldIdLst>
            <p14:sldId id="280"/>
          </p14:sldIdLst>
        </p14:section>
        <p14:section name="Viability" id="{5FCF5176-6D04-4201-9EEE-7A50899BAE19}">
          <p14:sldIdLst>
            <p14:sldId id="277"/>
          </p14:sldIdLst>
        </p14:section>
        <p14:section name="Viability" id="{A7B4C112-8745-4508-9FD0-C45471D0FA76}">
          <p14:sldIdLst>
            <p14:sldId id="278"/>
            <p14:sldId id="263"/>
          </p14:sldIdLst>
        </p14:section>
        <p14:section name="Viability" id="{DF1A626D-940D-44A1-9824-25A738943A9A}">
          <p14:sldIdLst>
            <p14:sldId id="279"/>
          </p14:sldIdLst>
        </p14:section>
        <p14:section name="Solution Path" id="{089FBE52-D42A-4FD2-8FC6-C64A0DFDD3CD}">
          <p14:sldIdLst>
            <p14:sldId id="270"/>
          </p14:sldIdLst>
        </p14:section>
        <p14:section name="Deliverables" id="{2FCFDC28-753B-4F04-A050-8DCD5E51C2B2}">
          <p14:sldIdLst>
            <p14:sldId id="264"/>
          </p14:sldIdLst>
        </p14:section>
        <p14:section name="Deliverable Dates" id="{3AC2A3B1-BD67-4F87-B109-ABFE31111812}">
          <p14:sldIdLst>
            <p14:sldId id="281"/>
          </p14:sldIdLst>
        </p14:section>
        <p14:section name="Immediate Steps" id="{CEB0067F-EC2A-4C7B-967E-62E14C7C0D36}">
          <p14:sldIdLst>
            <p14:sldId id="282"/>
          </p14:sldIdLst>
        </p14:section>
        <p14:section name="Summary Section" id="{AD20A9AA-B71C-45EA-A7F1-738C1F9A0A18}">
          <p14:sldIdLst>
            <p14:sldId id="265"/>
            <p14:sldId id="268"/>
          </p14:sldIdLst>
        </p14:section>
        <p14:section name="Finish" id="{8EBA7FCB-2FDD-4FEF-AFDF-463E94FF7EC0}">
          <p14:sldIdLst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FF24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92" autoAdjust="0"/>
    <p:restoredTop sz="97459" autoAdjust="0"/>
  </p:normalViewPr>
  <p:slideViewPr>
    <p:cSldViewPr snapToGrid="0">
      <p:cViewPr varScale="1">
        <p:scale>
          <a:sx n="159" d="100"/>
          <a:sy n="159" d="100"/>
        </p:scale>
        <p:origin x="936" y="1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1016"/>
    </p:cViewPr>
  </p:sorterViewPr>
  <p:notesViewPr>
    <p:cSldViewPr snapToGrid="0">
      <p:cViewPr varScale="1">
        <p:scale>
          <a:sx n="164" d="100"/>
          <a:sy n="164" d="100"/>
        </p:scale>
        <p:origin x="2064" y="1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2513DE4-A09E-4777-B611-063FBDE8450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2C73DB-64F1-404B-B313-78577201B47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4815F1-2D1E-4E5F-9040-717A719E445D}" type="datetimeFigureOut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60386-9797-4E4E-B7E8-66D95C9E86E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A54934-FD66-4C99-8DD0-E01D09C7B97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96690-E419-4396-ADDF-9FFEF96EA5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89166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svg>
</file>

<file path=ppt/media/image35.png>
</file>

<file path=ppt/media/image36.png>
</file>

<file path=ppt/media/image37.png>
</file>

<file path=ppt/media/image38.jpg>
</file>

<file path=ppt/media/image39.pn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svg>
</file>

<file path=ppt/media/model3d1.glb>
</file>

<file path=ppt/media/model3d2.glb>
</file>

<file path=ppt/media/model3d3.glb>
</file>

<file path=ppt/media/model3d4.glb>
</file>

<file path=ppt/media/model3d5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1AD35-916D-469C-8BE9-A30D9D370419}" type="datetimeFigureOut">
              <a:rPr lang="en-CA" smtClean="0"/>
              <a:t>2019-10-17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AFF255-D361-492C-91CB-C55810D4EB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9634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FF255-D361-492C-91CB-C55810D4EB2E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2290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ECE3C-555E-4B57-99DD-79D2DA31F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93995"/>
            <a:ext cx="10515600" cy="2387600"/>
          </a:xfrm>
        </p:spPr>
        <p:txBody>
          <a:bodyPr anchor="b"/>
          <a:lstStyle>
            <a:lvl1pPr algn="l">
              <a:defRPr sz="6000">
                <a:latin typeface="+mj-lt"/>
                <a:cs typeface="Suisse Int'l" panose="020B0504000000000000" pitchFamily="34" charset="-78"/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75CC56-754D-4255-8654-83D5C949C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173671"/>
            <a:ext cx="10515600" cy="772688"/>
          </a:xfrm>
        </p:spPr>
        <p:txBody>
          <a:bodyPr/>
          <a:lstStyle>
            <a:lvl1pPr marL="0" indent="0" algn="l">
              <a:buNone/>
              <a:defRPr sz="2400">
                <a:latin typeface="+mn-lt"/>
                <a:cs typeface="Suisse Int'l" panose="020B0504000000000000" pitchFamily="34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0CE67-38D5-4B0D-860A-D2D2721F3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cs typeface="Suisse Int'l" panose="020B0504000000000000" pitchFamily="34" charset="-78"/>
              </a:defRPr>
            </a:lvl1pPr>
          </a:lstStyle>
          <a:p>
            <a:fld id="{32BB6C4C-6C31-4D38-997F-D9DE4B14C2A6}" type="datetime1">
              <a:rPr lang="en-CA" smtClean="0"/>
              <a:t>2019-10-17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9894C-7552-426E-9217-075933EE3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cs typeface="Suisse Int'l" panose="020B0504000000000000" pitchFamily="34" charset="-78"/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4336A-FF43-47B6-9A65-5F08470C2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Suisse Int'l" panose="020B0504000000000000" pitchFamily="34" charset="-78"/>
              </a:defRPr>
            </a:lvl1pPr>
          </a:lstStyle>
          <a:p>
            <a:fld id="{5723E0EB-F49A-4D7B-AD68-96F37100A139}" type="slidenum">
              <a:rPr lang="en-CA" smtClean="0"/>
              <a:pPr/>
              <a:t>‹#›</a:t>
            </a:fld>
            <a:endParaRPr lang="en-CA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06A3154-4A5D-423A-B5BA-F20E6655E947}"/>
              </a:ext>
            </a:extLst>
          </p:cNvPr>
          <p:cNvCxnSpPr>
            <a:cxnSpLocks/>
          </p:cNvCxnSpPr>
          <p:nvPr userDrawn="1"/>
        </p:nvCxnSpPr>
        <p:spPr>
          <a:xfrm>
            <a:off x="838200" y="3081595"/>
            <a:ext cx="105156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E35F2B9-7DE6-4609-9B43-364107162AE2}"/>
              </a:ext>
            </a:extLst>
          </p:cNvPr>
          <p:cNvSpPr txBox="1"/>
          <p:nvPr userDrawn="1"/>
        </p:nvSpPr>
        <p:spPr>
          <a:xfrm>
            <a:off x="838200" y="4228531"/>
            <a:ext cx="46811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>
                <a:latin typeface="+mj-lt"/>
              </a:rPr>
              <a:t>Capstone Team 109</a:t>
            </a:r>
          </a:p>
          <a:p>
            <a:endParaRPr lang="en-US" sz="1200" b="0" dirty="0"/>
          </a:p>
          <a:p>
            <a:r>
              <a:rPr lang="en-US" sz="1200" dirty="0"/>
              <a:t>Peter Deutsch</a:t>
            </a:r>
            <a:r>
              <a:rPr lang="en-CA" sz="1200" dirty="0"/>
              <a:t>	</a:t>
            </a:r>
            <a:r>
              <a:rPr lang="en-CA" sz="1200" i="1" dirty="0"/>
              <a:t>me@peterdeutsch.ca</a:t>
            </a:r>
          </a:p>
          <a:p>
            <a:r>
              <a:rPr lang="en-CA" sz="1200" dirty="0"/>
              <a:t>Muchen He		</a:t>
            </a:r>
            <a:r>
              <a:rPr lang="en-CA" sz="1200" i="1" dirty="0"/>
              <a:t>i@muchen.ca</a:t>
            </a:r>
          </a:p>
          <a:p>
            <a:r>
              <a:rPr lang="en-CA" sz="1200" dirty="0"/>
              <a:t>Arthur Hsueh	</a:t>
            </a:r>
            <a:r>
              <a:rPr lang="en-CA" sz="1200" i="1" dirty="0"/>
              <a:t>ah11962@outlook.com</a:t>
            </a:r>
          </a:p>
          <a:p>
            <a:r>
              <a:rPr lang="en-US" sz="1200" dirty="0"/>
              <a:t>Meng Wang		</a:t>
            </a:r>
            <a:r>
              <a:rPr lang="en-US" sz="1200" i="1" dirty="0"/>
              <a:t>wzfftxwd@gmail.com</a:t>
            </a:r>
          </a:p>
          <a:p>
            <a:r>
              <a:rPr lang="en-US" sz="1200" dirty="0"/>
              <a:t>Ardell Wilson	</a:t>
            </a:r>
            <a:r>
              <a:rPr lang="en-US" sz="1200" i="1" dirty="0"/>
              <a:t>ardellw96@gmail.com</a:t>
            </a:r>
          </a:p>
          <a:p>
            <a:endParaRPr lang="en-US" sz="1200" i="1" dirty="0"/>
          </a:p>
          <a:p>
            <a:r>
              <a:rPr lang="en-US" sz="1200" i="1" dirty="0"/>
              <a:t>https://capstone-skynet.github.io</a:t>
            </a:r>
          </a:p>
        </p:txBody>
      </p:sp>
    </p:spTree>
    <p:extLst>
      <p:ext uri="{BB962C8B-B14F-4D97-AF65-F5344CB8AC3E}">
        <p14:creationId xmlns:p14="http://schemas.microsoft.com/office/powerpoint/2010/main" val="210572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5E500-517C-4BA3-9DB1-54CB67EE8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4D5583-796F-42D9-AE8C-0C88B96766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916F3-EDC5-48A6-97DC-9483CD1049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8A7C2-E25F-4E98-AAA8-561CFFD71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007DC-9F0D-4882-96FD-BFFB3D696DEC}" type="datetime1">
              <a:rPr lang="en-CA" smtClean="0"/>
              <a:t>2019-10-17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CDEA31-1ACE-4827-B9B9-2E26C2F98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ADCF6A-9C88-4004-B5CB-D3684EBF4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536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D443-6840-42B2-BF36-5E633D52E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7F579E-26BC-46EF-8AE5-4D036E0F22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2EEDF-B3EB-430E-837E-289E1748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71372-14A0-4946-9833-2AD5EBF74C81}" type="datetime1">
              <a:rPr lang="en-CA" smtClean="0"/>
              <a:t>2019-10-17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05134-9E2B-4E91-938A-D8FB58738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D418C-FC94-41BF-8258-74A4F4115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806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443B66-A12D-4AB1-B5A2-E91C478D23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9B1722-4E54-4362-9131-E2819B9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4F613-59AC-4600-98B5-80E87F21C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D2DFF-7850-452B-99B4-7E4E428CD210}" type="datetime1">
              <a:rPr lang="en-CA" smtClean="0"/>
              <a:t>2019-10-17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9B007D-4931-42E7-BB7A-D062A0608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49C4A-64C0-4313-80F7-2BCDF1D73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9017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22489-3381-44E4-B099-9FF358DB9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C9ED0-F36B-478A-AC2E-6F2D7B391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lnSpc>
                <a:spcPct val="150000"/>
              </a:lnSpc>
              <a:buFontTx/>
              <a:buNone/>
              <a:defRPr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4C735-F03A-436E-A557-3DB4F0DAE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E223-1DAC-4D8D-BA58-2072307D0FCA}" type="datetime1">
              <a:rPr lang="en-CA" smtClean="0"/>
              <a:t>2019-10-17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76854-34C9-4706-A357-93B306017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73819-AC24-4227-960B-971FABA9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4689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D5850-09B0-4071-9323-7378FADA5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D692EE-66E2-4BC3-A999-945648481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F142A-6048-4EC6-B8D9-25C854DE2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D555F-C7A5-4F1A-8487-0ABCE86401ED}" type="datetime1">
              <a:rPr lang="en-CA" smtClean="0"/>
              <a:t>2019-10-17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EE104-FD79-4AB6-B1B9-05B6A033A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D6336-F7EB-4CAC-8625-3EFE56EB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CEFED-6DE1-44F6-84CF-28BD9697FF66}"/>
              </a:ext>
            </a:extLst>
          </p:cNvPr>
          <p:cNvCxnSpPr>
            <a:cxnSpLocks/>
          </p:cNvCxnSpPr>
          <p:nvPr userDrawn="1"/>
        </p:nvCxnSpPr>
        <p:spPr>
          <a:xfrm>
            <a:off x="831850" y="4562475"/>
            <a:ext cx="10515600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9093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2871-4FE0-47AD-9489-AEDC941A6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83076-19A4-4262-97F9-570EB25894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A83E4-5439-480F-B5BA-572630334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660AAE-B8A5-46B3-99CA-343625111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33E91-1465-4535-8272-4E847AFAA6A7}" type="datetime1">
              <a:rPr lang="en-CA" smtClean="0"/>
              <a:t>2019-10-17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28689A-DFC8-471C-B95C-EACD3732B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91CAC-6AC5-4B14-8C4E-E2610E4FA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242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3C88-0DB0-417D-BB2B-1A55AFB31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332B8-BB1C-44AD-98D3-71193474C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8C1BC-4C1A-4EE2-80D2-270F367AD8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99B5DF-7541-41A5-83D1-24ED5E82F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D1F5F8-F70D-4DA6-BB60-43BE141BF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BBA47D-EA41-4852-9AD2-96EBB058A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A2835-E407-4B36-A852-7D86E0669D2E}" type="datetime1">
              <a:rPr lang="en-CA" smtClean="0"/>
              <a:t>2019-10-17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BEC0D7-36BC-45CE-AC3F-08D06FBA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6892B-9780-4AC4-A07C-FB3E756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785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1EEB0-FDD2-4F0F-BCFD-97ABF0B65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714664-E366-45BF-A7D8-A973388E8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9E7B6-EE52-4C98-B22F-D4B9E597648E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0001F0-E2AD-4A0D-90F4-AF8E5B61A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01C3F-9440-445C-B978-620A668D4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03519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DACB67-3B4E-44B2-BCC7-6CC3F5859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63BC-BA8C-453E-A3FE-D168BD404ED7}" type="datetime1">
              <a:rPr lang="en-CA" smtClean="0"/>
              <a:t>2019-10-17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9883F8-C4C3-4AFD-B566-E8EEF1F71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43716-53B4-45E5-98A0-D013583BD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235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DACB67-3B4E-44B2-BCC7-6CC3F5859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64340-66EE-4C30-895B-00DE19DAB75C}" type="datetime1">
              <a:rPr lang="en-CA" smtClean="0"/>
              <a:t>2019-10-17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9883F8-C4C3-4AFD-B566-E8EEF1F71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43716-53B4-45E5-98A0-D013583BD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4958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51EA6-C518-4237-A6A6-B9F7FE525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65019-7684-4D20-B2E8-9988A3ACE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29C0F9-CBEB-4676-8394-00A21D1D0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20DA86-0583-47E1-B344-4A401F28A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CE00A-3E39-49D5-827C-DA8B5DDA0346}" type="datetime1">
              <a:rPr lang="en-CA" smtClean="0"/>
              <a:t>2019-10-17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5B03E8-82F6-4023-BF39-90419D2E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473F3-0456-4390-A93F-659372F1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807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89EC59-25DF-4599-9831-0CC66D945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6A4D0-A27C-4278-BB27-EB10F59E6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F47F2-36C9-4321-92CD-73FC0C8B72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F4864-D3A9-4B50-9FC4-55B1F965045B}" type="datetime1">
              <a:rPr lang="en-CA" smtClean="0"/>
              <a:t>2019-10-17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A3C692-20E5-466D-A4A6-04BBBEE472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88111-A3C1-407B-B9FA-3B5007CE30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3E0EB-F49A-4D7B-AD68-96F37100A139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44374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17/06/relationships/model3d" Target="../media/model3d4.glb"/><Relationship Id="rId13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image" Target="../media/image21.png"/><Relationship Id="rId12" Type="http://schemas.openxmlformats.org/officeDocument/2006/relationships/image" Target="../media/image2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11" Type="http://schemas.microsoft.com/office/2017/06/relationships/model3d" Target="../media/model3d5.glb"/><Relationship Id="rId5" Type="http://schemas.microsoft.com/office/2017/06/relationships/model3d" Target="../media/model3d3.glb"/><Relationship Id="rId10" Type="http://schemas.openxmlformats.org/officeDocument/2006/relationships/image" Target="../media/image22.png"/><Relationship Id="rId4" Type="http://schemas.openxmlformats.org/officeDocument/2006/relationships/image" Target="../media/image20.png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5.png"/><Relationship Id="rId7" Type="http://schemas.openxmlformats.org/officeDocument/2006/relationships/image" Target="../media/image26.png"/><Relationship Id="rId12" Type="http://schemas.openxmlformats.org/officeDocument/2006/relationships/image" Target="../media/image31.sv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6" Type="http://schemas.openxmlformats.org/officeDocument/2006/relationships/image" Target="../media/image25.sv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image" Target="../media/image6.svg"/><Relationship Id="rId9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4.svg"/><Relationship Id="rId3" Type="http://schemas.openxmlformats.org/officeDocument/2006/relationships/image" Target="../media/image6.svg"/><Relationship Id="rId7" Type="http://schemas.openxmlformats.org/officeDocument/2006/relationships/image" Target="../media/image27.svg"/><Relationship Id="rId12" Type="http://schemas.openxmlformats.org/officeDocument/2006/relationships/image" Target="../media/image3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5" Type="http://schemas.openxmlformats.org/officeDocument/2006/relationships/image" Target="../media/image2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microsoft.com/office/2007/relationships/hdphoto" Target="../media/hdphoto4.wdp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microsoft.com/office/2007/relationships/hdphoto" Target="../media/hdphoto4.wdp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47.svg"/><Relationship Id="rId3" Type="http://schemas.openxmlformats.org/officeDocument/2006/relationships/image" Target="../media/image39.png"/><Relationship Id="rId7" Type="http://schemas.openxmlformats.org/officeDocument/2006/relationships/image" Target="../media/image41.svg"/><Relationship Id="rId12" Type="http://schemas.openxmlformats.org/officeDocument/2006/relationships/image" Target="../media/image46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0.png"/><Relationship Id="rId11" Type="http://schemas.openxmlformats.org/officeDocument/2006/relationships/image" Target="../media/image45.svg"/><Relationship Id="rId5" Type="http://schemas.openxmlformats.org/officeDocument/2006/relationships/image" Target="../media/image6.svg"/><Relationship Id="rId10" Type="http://schemas.openxmlformats.org/officeDocument/2006/relationships/image" Target="../media/image44.png"/><Relationship Id="rId4" Type="http://schemas.openxmlformats.org/officeDocument/2006/relationships/image" Target="../media/image5.png"/><Relationship Id="rId9" Type="http://schemas.openxmlformats.org/officeDocument/2006/relationships/image" Target="../media/image43.sv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7" Type="http://schemas.openxmlformats.org/officeDocument/2006/relationships/image" Target="../media/image53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2.png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5.png"/><Relationship Id="rId18" Type="http://schemas.openxmlformats.org/officeDocument/2006/relationships/slide" Target="slide2.xml"/><Relationship Id="rId26" Type="http://schemas.openxmlformats.org/officeDocument/2006/relationships/slide" Target="slide14.xml"/><Relationship Id="rId3" Type="http://schemas.openxmlformats.org/officeDocument/2006/relationships/image" Target="../media/image55.png"/><Relationship Id="rId21" Type="http://schemas.openxmlformats.org/officeDocument/2006/relationships/slide" Target="slide8.xml"/><Relationship Id="rId7" Type="http://schemas.openxmlformats.org/officeDocument/2006/relationships/image" Target="../media/image59.png"/><Relationship Id="rId12" Type="http://schemas.openxmlformats.org/officeDocument/2006/relationships/image" Target="../media/image64.png"/><Relationship Id="rId17" Type="http://schemas.openxmlformats.org/officeDocument/2006/relationships/image" Target="../media/image69.png"/><Relationship Id="rId25" Type="http://schemas.openxmlformats.org/officeDocument/2006/relationships/slide" Target="slide12.xml"/><Relationship Id="rId33" Type="http://schemas.openxmlformats.org/officeDocument/2006/relationships/slide" Target="slide25.xml"/><Relationship Id="rId2" Type="http://schemas.openxmlformats.org/officeDocument/2006/relationships/image" Target="../media/image54.png"/><Relationship Id="rId16" Type="http://schemas.openxmlformats.org/officeDocument/2006/relationships/image" Target="../media/image68.png"/><Relationship Id="rId20" Type="http://schemas.openxmlformats.org/officeDocument/2006/relationships/slide" Target="slide5.xml"/><Relationship Id="rId29" Type="http://schemas.openxmlformats.org/officeDocument/2006/relationships/slide" Target="slide1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8.png"/><Relationship Id="rId11" Type="http://schemas.openxmlformats.org/officeDocument/2006/relationships/image" Target="../media/image63.png"/><Relationship Id="rId24" Type="http://schemas.openxmlformats.org/officeDocument/2006/relationships/slide" Target="slide11.xml"/><Relationship Id="rId32" Type="http://schemas.openxmlformats.org/officeDocument/2006/relationships/slide" Target="slide24.xml"/><Relationship Id="rId5" Type="http://schemas.openxmlformats.org/officeDocument/2006/relationships/image" Target="../media/image57.png"/><Relationship Id="rId15" Type="http://schemas.openxmlformats.org/officeDocument/2006/relationships/image" Target="../media/image67.png"/><Relationship Id="rId23" Type="http://schemas.openxmlformats.org/officeDocument/2006/relationships/slide" Target="slide10.xml"/><Relationship Id="rId28" Type="http://schemas.openxmlformats.org/officeDocument/2006/relationships/slide" Target="slide16.xml"/><Relationship Id="rId10" Type="http://schemas.openxmlformats.org/officeDocument/2006/relationships/image" Target="../media/image62.png"/><Relationship Id="rId19" Type="http://schemas.openxmlformats.org/officeDocument/2006/relationships/slide" Target="slide4.xml"/><Relationship Id="rId31" Type="http://schemas.openxmlformats.org/officeDocument/2006/relationships/slide" Target="slide23.xml"/><Relationship Id="rId4" Type="http://schemas.openxmlformats.org/officeDocument/2006/relationships/image" Target="../media/image56.png"/><Relationship Id="rId9" Type="http://schemas.openxmlformats.org/officeDocument/2006/relationships/image" Target="../media/image61.png"/><Relationship Id="rId14" Type="http://schemas.openxmlformats.org/officeDocument/2006/relationships/image" Target="../media/image66.png"/><Relationship Id="rId22" Type="http://schemas.openxmlformats.org/officeDocument/2006/relationships/slide" Target="slide9.xml"/><Relationship Id="rId27" Type="http://schemas.openxmlformats.org/officeDocument/2006/relationships/slide" Target="slide15.xml"/><Relationship Id="rId30" Type="http://schemas.openxmlformats.org/officeDocument/2006/relationships/slide" Target="slide21.xml"/><Relationship Id="rId8" Type="http://schemas.openxmlformats.org/officeDocument/2006/relationships/image" Target="../media/image6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2.wdp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6" Type="http://schemas.microsoft.com/office/2017/06/relationships/model3d" Target="../media/model3d1.glb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8E312-7610-4FC8-8008-6DB177117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93995"/>
            <a:ext cx="10515600" cy="2387600"/>
          </a:xfrm>
        </p:spPr>
        <p:txBody>
          <a:bodyPr>
            <a:normAutofit/>
          </a:bodyPr>
          <a:lstStyle/>
          <a:p>
            <a:r>
              <a:rPr lang="en-US" dirty="0"/>
              <a:t>Milestone I Presentation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99CF27-1C61-4794-9E2B-BF737D925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173670"/>
            <a:ext cx="10515600" cy="1208855"/>
          </a:xfrm>
        </p:spPr>
        <p:txBody>
          <a:bodyPr/>
          <a:lstStyle/>
          <a:p>
            <a:r>
              <a:rPr lang="en-US" dirty="0"/>
              <a:t>FPGA for Machine Learning on a Drone</a:t>
            </a:r>
            <a:endParaRPr lang="en-CA" dirty="0"/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Video Drone">
                <a:extLst>
                  <a:ext uri="{FF2B5EF4-FFF2-40B4-BE49-F238E27FC236}">
                    <a16:creationId xmlns:a16="http://schemas.microsoft.com/office/drawing/2014/main" id="{6677E8EE-6146-46EA-8085-6E19A18E591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41631410"/>
                  </p:ext>
                </p:extLst>
              </p:nvPr>
            </p:nvGraphicFramePr>
            <p:xfrm>
              <a:off x="8405608" y="4644273"/>
              <a:ext cx="2976534" cy="139792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76534" cy="1397924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-28910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698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Video Drone">
                <a:extLst>
                  <a:ext uri="{FF2B5EF4-FFF2-40B4-BE49-F238E27FC236}">
                    <a16:creationId xmlns:a16="http://schemas.microsoft.com/office/drawing/2014/main" id="{6677E8EE-6146-46EA-8085-6E19A18E59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05608" y="4644273"/>
                <a:ext cx="2976534" cy="139792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404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Requirements</a:t>
            </a:r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4D409-1568-4754-A322-D8A4D90E7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E-6447-4A85-A71F-186578D9F16B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F63D56-EDA7-4559-BE23-EC47496CA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15E905-C018-4202-8C74-E58EC1E02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10</a:t>
            </a:fld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8F7205-C1DF-4BA2-B54F-6E051043829E}"/>
              </a:ext>
            </a:extLst>
          </p:cNvPr>
          <p:cNvSpPr txBox="1"/>
          <p:nvPr/>
        </p:nvSpPr>
        <p:spPr>
          <a:xfrm>
            <a:off x="838200" y="1690688"/>
            <a:ext cx="4027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Data Transmission Requirements</a:t>
            </a:r>
            <a:endParaRPr lang="en-CA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07C9AE-7146-41DA-B4DC-6A2B1B27EA63}"/>
              </a:ext>
            </a:extLst>
          </p:cNvPr>
          <p:cNvSpPr txBox="1"/>
          <p:nvPr/>
        </p:nvSpPr>
        <p:spPr>
          <a:xfrm>
            <a:off x="838200" y="2167454"/>
            <a:ext cx="7251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Data processed on the drone transmitted to ground station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Ground station receives and display data to the operator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Transmission via </a:t>
            </a:r>
            <a:r>
              <a:rPr lang="en-CA" dirty="0" err="1"/>
              <a:t>WiFi</a:t>
            </a:r>
            <a:r>
              <a:rPr lang="en-CA" dirty="0"/>
              <a:t> (2.4GHz or 5.2GHz)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6E1E56-571E-467B-A93A-33A6276439C2}"/>
              </a:ext>
            </a:extLst>
          </p:cNvPr>
          <p:cNvSpPr txBox="1"/>
          <p:nvPr/>
        </p:nvSpPr>
        <p:spPr>
          <a:xfrm>
            <a:off x="838200" y="3767217"/>
            <a:ext cx="3919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Machine Learning Requirements</a:t>
            </a:r>
            <a:endParaRPr lang="en-CA" dirty="0">
              <a:solidFill>
                <a:schemeClr val="bg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15032B-DC77-4FE8-BF43-B74755E17066}"/>
              </a:ext>
            </a:extLst>
          </p:cNvPr>
          <p:cNvSpPr txBox="1"/>
          <p:nvPr/>
        </p:nvSpPr>
        <p:spPr>
          <a:xfrm>
            <a:off x="838200" y="4243983"/>
            <a:ext cx="7251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2">
                    <a:lumMod val="75000"/>
                  </a:schemeClr>
                </a:solidFill>
              </a:rPr>
              <a:t>Machine learning model fits on FPGA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2">
                    <a:lumMod val="75000"/>
                  </a:schemeClr>
                </a:solidFill>
              </a:rPr>
              <a:t>Model detects pedestrians and outputs bounding boxes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7" name="3D Model 16" descr="Video Drone">
                <a:extLst>
                  <a:ext uri="{FF2B5EF4-FFF2-40B4-BE49-F238E27FC236}">
                    <a16:creationId xmlns:a16="http://schemas.microsoft.com/office/drawing/2014/main" id="{F51AEF23-19CD-47ED-9B87-6FA61BB8F0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28969127"/>
                  </p:ext>
                </p:extLst>
              </p:nvPr>
            </p:nvGraphicFramePr>
            <p:xfrm>
              <a:off x="6891839" y="-2238780"/>
              <a:ext cx="5300161" cy="501672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300161" cy="5016727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-8118687" ay="13330" az="-1078681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8510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7" name="3D Model 16" descr="Video Drone">
                <a:extLst>
                  <a:ext uri="{FF2B5EF4-FFF2-40B4-BE49-F238E27FC236}">
                    <a16:creationId xmlns:a16="http://schemas.microsoft.com/office/drawing/2014/main" id="{F51AEF23-19CD-47ED-9B87-6FA61BB8F0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91839" y="-2238780"/>
                <a:ext cx="5300161" cy="5016727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Graphic 7" descr="Wireless">
            <a:extLst>
              <a:ext uri="{FF2B5EF4-FFF2-40B4-BE49-F238E27FC236}">
                <a16:creationId xmlns:a16="http://schemas.microsoft.com/office/drawing/2014/main" id="{30BB436F-9F88-4C46-B00A-556B7E15EB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3557842">
            <a:off x="8402078" y="2016883"/>
            <a:ext cx="2279681" cy="2279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125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Requirements</a:t>
            </a:r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4D409-1568-4754-A322-D8A4D90E7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E-6447-4A85-A71F-186578D9F16B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F63D56-EDA7-4559-BE23-EC47496CA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15E905-C018-4202-8C74-E58EC1E02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11</a:t>
            </a:fld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8F7205-C1DF-4BA2-B54F-6E051043829E}"/>
              </a:ext>
            </a:extLst>
          </p:cNvPr>
          <p:cNvSpPr txBox="1"/>
          <p:nvPr/>
        </p:nvSpPr>
        <p:spPr>
          <a:xfrm>
            <a:off x="838200" y="1690688"/>
            <a:ext cx="4027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Data Transmission Requirements</a:t>
            </a:r>
            <a:endParaRPr lang="en-CA" dirty="0">
              <a:solidFill>
                <a:schemeClr val="bg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07C9AE-7146-41DA-B4DC-6A2B1B27EA63}"/>
              </a:ext>
            </a:extLst>
          </p:cNvPr>
          <p:cNvSpPr txBox="1"/>
          <p:nvPr/>
        </p:nvSpPr>
        <p:spPr>
          <a:xfrm>
            <a:off x="838200" y="2167454"/>
            <a:ext cx="7251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2">
                    <a:lumMod val="75000"/>
                  </a:schemeClr>
                </a:solidFill>
              </a:rPr>
              <a:t>Data processed on the drone transmitted to ground station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2">
                    <a:lumMod val="75000"/>
                  </a:schemeClr>
                </a:solidFill>
              </a:rPr>
              <a:t>Ground station receives and display data to the operator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2">
                    <a:lumMod val="75000"/>
                  </a:schemeClr>
                </a:solidFill>
              </a:rPr>
              <a:t>Transmission via </a:t>
            </a:r>
            <a:r>
              <a:rPr lang="en-CA" dirty="0" err="1">
                <a:solidFill>
                  <a:schemeClr val="bg2">
                    <a:lumMod val="75000"/>
                  </a:schemeClr>
                </a:solidFill>
              </a:rPr>
              <a:t>WiFi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</a:rPr>
              <a:t> (2.4GHz or 5.2GHz)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6E1E56-571E-467B-A93A-33A6276439C2}"/>
              </a:ext>
            </a:extLst>
          </p:cNvPr>
          <p:cNvSpPr txBox="1"/>
          <p:nvPr/>
        </p:nvSpPr>
        <p:spPr>
          <a:xfrm>
            <a:off x="838200" y="3767217"/>
            <a:ext cx="3919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Machine Learning Requirements</a:t>
            </a:r>
            <a:endParaRPr lang="en-CA" dirty="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15032B-DC77-4FE8-BF43-B74755E17066}"/>
              </a:ext>
            </a:extLst>
          </p:cNvPr>
          <p:cNvSpPr txBox="1"/>
          <p:nvPr/>
        </p:nvSpPr>
        <p:spPr>
          <a:xfrm>
            <a:off x="838200" y="4243983"/>
            <a:ext cx="7251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Machine learning model fits on FPGA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Model detects pedestrians and outputs bounding boxes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7" name="3D Model 16" descr="Video Drone">
                <a:extLst>
                  <a:ext uri="{FF2B5EF4-FFF2-40B4-BE49-F238E27FC236}">
                    <a16:creationId xmlns:a16="http://schemas.microsoft.com/office/drawing/2014/main" id="{F51AEF23-19CD-47ED-9B87-6FA61BB8F0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19973758"/>
                  </p:ext>
                </p:extLst>
              </p:nvPr>
            </p:nvGraphicFramePr>
            <p:xfrm rot="5400000">
              <a:off x="3075691" y="-164021"/>
              <a:ext cx="15057041" cy="8816007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15057041" cy="8816007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-712693" ay="-73395" az="1543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23455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7" name="3D Model 16" descr="Video Drone">
                <a:extLst>
                  <a:ext uri="{FF2B5EF4-FFF2-40B4-BE49-F238E27FC236}">
                    <a16:creationId xmlns:a16="http://schemas.microsoft.com/office/drawing/2014/main" id="{F51AEF23-19CD-47ED-9B87-6FA61BB8F0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5400000">
                <a:off x="3075691" y="-164021"/>
                <a:ext cx="15057041" cy="8816007"/>
              </a:xfrm>
              <a:prstGeom prst="rect">
                <a:avLst/>
              </a:prstGeom>
            </p:spPr>
          </p:pic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21B8E00C-6678-4674-846E-65F1713ACDB1}"/>
              </a:ext>
            </a:extLst>
          </p:cNvPr>
          <p:cNvSpPr/>
          <p:nvPr/>
        </p:nvSpPr>
        <p:spPr>
          <a:xfrm>
            <a:off x="9113972" y="3675006"/>
            <a:ext cx="613744" cy="613744"/>
          </a:xfrm>
          <a:prstGeom prst="ellipse">
            <a:avLst/>
          </a:prstGeom>
          <a:noFill/>
          <a:ln w="76200">
            <a:solidFill>
              <a:srgbClr val="1FFF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9890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Constraints</a:t>
            </a:r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80AACB-03A2-4359-9D56-1E04233447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ABDD70-305B-48C7-992F-117FFBE152C4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258F2B-429F-4325-ACFA-6A7DBF98C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3D040-84E0-4376-9AE6-639ECA7CE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723E0EB-F49A-4D7B-AD68-96F37100A139}" type="slidenum">
              <a:rPr lang="en-CA" smtClean="0"/>
              <a:t>12</a:t>
            </a:fld>
            <a:endParaRPr lang="en-CA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CBABAAC-D6D8-4BBC-B9AB-9D74C44E59C7}"/>
              </a:ext>
            </a:extLst>
          </p:cNvPr>
          <p:cNvGrpSpPr/>
          <p:nvPr/>
        </p:nvGrpSpPr>
        <p:grpSpPr>
          <a:xfrm>
            <a:off x="838200" y="3215640"/>
            <a:ext cx="2520000" cy="2927350"/>
            <a:chOff x="838200" y="3429000"/>
            <a:chExt cx="2520000" cy="292735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5F4C885-D881-4E9E-9664-DE751EC9B04B}"/>
                </a:ext>
              </a:extLst>
            </p:cNvPr>
            <p:cNvSpPr txBox="1"/>
            <p:nvPr/>
          </p:nvSpPr>
          <p:spPr>
            <a:xfrm>
              <a:off x="838200" y="3429000"/>
              <a:ext cx="252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+mj-lt"/>
                </a:rPr>
                <a:t>Time &amp; Budget</a:t>
              </a:r>
              <a:endParaRPr lang="en-CA" dirty="0">
                <a:latin typeface="+mj-lt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7A9513F-E02E-4697-AD77-F9E1EF21CF6D}"/>
                </a:ext>
              </a:extLst>
            </p:cNvPr>
            <p:cNvSpPr txBox="1"/>
            <p:nvPr/>
          </p:nvSpPr>
          <p:spPr>
            <a:xfrm>
              <a:off x="838200" y="3905766"/>
              <a:ext cx="2520000" cy="245058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>
                <a:spcAft>
                  <a:spcPts val="1200"/>
                </a:spcAft>
              </a:pPr>
              <a:r>
                <a:rPr lang="en-CA" dirty="0"/>
                <a:t>Limited to C$1,000</a:t>
              </a:r>
            </a:p>
            <a:p>
              <a:pPr>
                <a:spcAft>
                  <a:spcPts val="1200"/>
                </a:spcAft>
              </a:pPr>
              <a:r>
                <a:rPr lang="en-CA" dirty="0"/>
                <a:t>Limited time to perform 2 sub-projects</a:t>
              </a:r>
            </a:p>
            <a:p>
              <a:pPr>
                <a:spcAft>
                  <a:spcPts val="1200"/>
                </a:spcAft>
              </a:pPr>
              <a:r>
                <a:rPr lang="en-CA" dirty="0"/>
                <a:t>Coordination and leadership is challenging</a:t>
              </a:r>
            </a:p>
            <a:p>
              <a:pPr>
                <a:spcAft>
                  <a:spcPts val="1200"/>
                </a:spcAft>
              </a:pPr>
              <a:endParaRPr lang="en-CA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4487A4A-BDF6-4CAB-864A-8340696F147A}"/>
              </a:ext>
            </a:extLst>
          </p:cNvPr>
          <p:cNvGrpSpPr/>
          <p:nvPr/>
        </p:nvGrpSpPr>
        <p:grpSpPr>
          <a:xfrm>
            <a:off x="3505601" y="3215640"/>
            <a:ext cx="2520000" cy="2819916"/>
            <a:chOff x="3505601" y="3429000"/>
            <a:chExt cx="2520000" cy="281991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9BD409B-1E8D-4140-BCCE-967B730C597D}"/>
                </a:ext>
              </a:extLst>
            </p:cNvPr>
            <p:cNvSpPr txBox="1"/>
            <p:nvPr/>
          </p:nvSpPr>
          <p:spPr>
            <a:xfrm>
              <a:off x="3505601" y="3429000"/>
              <a:ext cx="25133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+mj-lt"/>
                </a:rPr>
                <a:t>Future-Proofing</a:t>
              </a:r>
              <a:endParaRPr lang="en-CA" dirty="0">
                <a:latin typeface="+mj-lt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B1B173-6EE9-4441-BC57-54B6A6CD3B6A}"/>
                </a:ext>
              </a:extLst>
            </p:cNvPr>
            <p:cNvSpPr txBox="1"/>
            <p:nvPr/>
          </p:nvSpPr>
          <p:spPr>
            <a:xfrm>
              <a:off x="3505601" y="3905766"/>
              <a:ext cx="2520000" cy="234315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CA" dirty="0"/>
                <a:t>FPGA big enough for future ML models</a:t>
              </a:r>
            </a:p>
            <a:p>
              <a:endParaRPr lang="en-CA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1463073-F37B-46F3-9FC8-08535F6FAC4A}"/>
              </a:ext>
            </a:extLst>
          </p:cNvPr>
          <p:cNvGrpSpPr/>
          <p:nvPr/>
        </p:nvGrpSpPr>
        <p:grpSpPr>
          <a:xfrm>
            <a:off x="8840404" y="3215640"/>
            <a:ext cx="2520000" cy="2819916"/>
            <a:chOff x="8840404" y="3429000"/>
            <a:chExt cx="2520000" cy="28199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FD4021-2379-428D-AAAA-88851794E6FA}"/>
                </a:ext>
              </a:extLst>
            </p:cNvPr>
            <p:cNvSpPr txBox="1"/>
            <p:nvPr/>
          </p:nvSpPr>
          <p:spPr>
            <a:xfrm>
              <a:off x="8840404" y="3429000"/>
              <a:ext cx="25133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+mj-lt"/>
                </a:rPr>
                <a:t>Data Transmission</a:t>
              </a:r>
              <a:endParaRPr lang="en-CA" dirty="0">
                <a:latin typeface="+mj-lt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E0D2CA-7C75-4905-8EBD-66A5F1C4598A}"/>
                </a:ext>
              </a:extLst>
            </p:cNvPr>
            <p:cNvSpPr txBox="1"/>
            <p:nvPr/>
          </p:nvSpPr>
          <p:spPr>
            <a:xfrm>
              <a:off x="8840404" y="3905766"/>
              <a:ext cx="2520000" cy="234315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>
                <a:spcAft>
                  <a:spcPts val="1200"/>
                </a:spcAft>
              </a:pPr>
              <a:r>
                <a:rPr lang="en-CA" dirty="0"/>
                <a:t>Limited bandwidth for data</a:t>
              </a:r>
            </a:p>
            <a:p>
              <a:pPr>
                <a:spcAft>
                  <a:spcPts val="1200"/>
                </a:spcAft>
              </a:pPr>
              <a:r>
                <a:rPr lang="en-CA" dirty="0"/>
                <a:t>Limited power emission</a:t>
              </a:r>
            </a:p>
            <a:p>
              <a:pPr>
                <a:spcAft>
                  <a:spcPts val="1200"/>
                </a:spcAft>
              </a:pPr>
              <a:r>
                <a:rPr lang="en-CA" dirty="0"/>
                <a:t>Limited range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0B477B6-150F-4F7C-B73B-C2D007D364A2}"/>
              </a:ext>
            </a:extLst>
          </p:cNvPr>
          <p:cNvGrpSpPr/>
          <p:nvPr/>
        </p:nvGrpSpPr>
        <p:grpSpPr>
          <a:xfrm>
            <a:off x="6173002" y="3215640"/>
            <a:ext cx="2520000" cy="2819916"/>
            <a:chOff x="6173002" y="3429000"/>
            <a:chExt cx="2520000" cy="281991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5247376-1DEE-4AF8-9A21-A189EA18D3B1}"/>
                </a:ext>
              </a:extLst>
            </p:cNvPr>
            <p:cNvSpPr txBox="1"/>
            <p:nvPr/>
          </p:nvSpPr>
          <p:spPr>
            <a:xfrm>
              <a:off x="6173002" y="3429000"/>
              <a:ext cx="25133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+mj-lt"/>
                </a:rPr>
                <a:t>Power &amp; Weight</a:t>
              </a:r>
              <a:endParaRPr lang="en-CA" dirty="0">
                <a:latin typeface="+mj-lt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02FBA3A-A2C4-4D95-93B3-F9BE3E20B9CD}"/>
                </a:ext>
              </a:extLst>
            </p:cNvPr>
            <p:cNvSpPr txBox="1"/>
            <p:nvPr/>
          </p:nvSpPr>
          <p:spPr>
            <a:xfrm>
              <a:off x="6173002" y="3905766"/>
              <a:ext cx="2520000" cy="234315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>
                <a:spcAft>
                  <a:spcPts val="1200"/>
                </a:spcAft>
              </a:pPr>
              <a:r>
                <a:rPr lang="en-CA" dirty="0"/>
                <a:t>Battery power is limited</a:t>
              </a:r>
            </a:p>
            <a:p>
              <a:pPr>
                <a:spcAft>
                  <a:spcPts val="1200"/>
                </a:spcAft>
              </a:pPr>
              <a:r>
                <a:rPr lang="en-CA" dirty="0"/>
                <a:t>Weight and power draw affects flight duration</a:t>
              </a:r>
            </a:p>
            <a:p>
              <a:pPr>
                <a:spcAft>
                  <a:spcPts val="1200"/>
                </a:spcAft>
              </a:pPr>
              <a:r>
                <a:rPr lang="en-CA" dirty="0"/>
                <a:t>Portability</a:t>
              </a:r>
            </a:p>
            <a:p>
              <a:pPr>
                <a:spcAft>
                  <a:spcPts val="1200"/>
                </a:spcAft>
              </a:pPr>
              <a:endParaRPr lang="en-CA" dirty="0"/>
            </a:p>
          </p:txBody>
        </p:sp>
      </p:grp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3D Model 18" descr="Desk calendar">
                <a:extLst>
                  <a:ext uri="{FF2B5EF4-FFF2-40B4-BE49-F238E27FC236}">
                    <a16:creationId xmlns:a16="http://schemas.microsoft.com/office/drawing/2014/main" id="{D6D4CB83-C3CE-47CE-8E68-CC0E12DA2F5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02484515"/>
                  </p:ext>
                </p:extLst>
              </p:nvPr>
            </p:nvGraphicFramePr>
            <p:xfrm>
              <a:off x="1471270" y="1530668"/>
              <a:ext cx="1177088" cy="165565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177088" cy="1655650"/>
                    </a:xfrm>
                    <a:prstGeom prst="rect">
                      <a:avLst/>
                    </a:prstGeom>
                  </am3d:spPr>
                  <am3d:camera>
                    <am3d:pos x="0" y="0" z="6113177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88716" d="1000000"/>
                    <am3d:preTrans dx="0" dy="-18000000" dz="-7548848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18330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3D Model 18" descr="Desk calendar">
                <a:extLst>
                  <a:ext uri="{FF2B5EF4-FFF2-40B4-BE49-F238E27FC236}">
                    <a16:creationId xmlns:a16="http://schemas.microsoft.com/office/drawing/2014/main" id="{D6D4CB83-C3CE-47CE-8E68-CC0E12DA2F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71270" y="1530668"/>
                <a:ext cx="1177088" cy="16556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0" name="3D Model 19" descr="Hourglass">
                <a:extLst>
                  <a:ext uri="{FF2B5EF4-FFF2-40B4-BE49-F238E27FC236}">
                    <a16:creationId xmlns:a16="http://schemas.microsoft.com/office/drawing/2014/main" id="{A8F1DB15-3FB9-4540-84F5-16036A9074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85781269"/>
                  </p:ext>
                </p:extLst>
              </p:nvPr>
            </p:nvGraphicFramePr>
            <p:xfrm>
              <a:off x="4230030" y="1442445"/>
              <a:ext cx="1073249" cy="171910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073249" cy="1719100"/>
                    </a:xfrm>
                    <a:prstGeom prst="rect">
                      <a:avLst/>
                    </a:prstGeom>
                  </am3d:spPr>
                  <am3d:camera>
                    <am3d:pos x="0" y="0" z="618268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17996" d="1000000"/>
                    <am3d:preTrans dx="25" dy="-18000000" dz="-12"/>
                    <am3d:scale>
                      <am3d:sx n="1000000" d="1000000"/>
                      <am3d:sy n="1000000" d="1000000"/>
                      <am3d:sz n="1000000" d="1000000"/>
                    </am3d:scale>
                    <am3d:rot ax="8989866" ay="1808707" az="978285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9470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0" name="3D Model 19" descr="Hourglass">
                <a:extLst>
                  <a:ext uri="{FF2B5EF4-FFF2-40B4-BE49-F238E27FC236}">
                    <a16:creationId xmlns:a16="http://schemas.microsoft.com/office/drawing/2014/main" id="{A8F1DB15-3FB9-4540-84F5-16036A9074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30030" y="1442445"/>
                <a:ext cx="1073249" cy="17191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2" name="3D Model 21" descr="Kettle Bell">
                <a:extLst>
                  <a:ext uri="{FF2B5EF4-FFF2-40B4-BE49-F238E27FC236}">
                    <a16:creationId xmlns:a16="http://schemas.microsoft.com/office/drawing/2014/main" id="{5F3A3A78-D2FE-401D-98F6-8FF44A1772F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46336132"/>
                  </p:ext>
                </p:extLst>
              </p:nvPr>
            </p:nvGraphicFramePr>
            <p:xfrm>
              <a:off x="6849550" y="1434490"/>
              <a:ext cx="1160298" cy="1730935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160298" cy="1730935"/>
                    </a:xfrm>
                    <a:prstGeom prst="rect">
                      <a:avLst/>
                    </a:prstGeom>
                  </am3d:spPr>
                  <am3d:camera>
                    <am3d:pos x="0" y="0" z="649414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673449" d="1000000"/>
                    <am3d:preTrans dx="-18038" dy="-1799175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3015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2" name="3D Model 21" descr="Kettle Bell">
                <a:extLst>
                  <a:ext uri="{FF2B5EF4-FFF2-40B4-BE49-F238E27FC236}">
                    <a16:creationId xmlns:a16="http://schemas.microsoft.com/office/drawing/2014/main" id="{5F3A3A78-D2FE-401D-98F6-8FF44A1772F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849550" y="1434490"/>
                <a:ext cx="1160298" cy="17309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3D Model 22" descr="Wifi Router">
                <a:extLst>
                  <a:ext uri="{FF2B5EF4-FFF2-40B4-BE49-F238E27FC236}">
                    <a16:creationId xmlns:a16="http://schemas.microsoft.com/office/drawing/2014/main" id="{4D41E1C3-BEBB-44A4-B419-9A372F96684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8808881"/>
                  </p:ext>
                </p:extLst>
              </p:nvPr>
            </p:nvGraphicFramePr>
            <p:xfrm>
              <a:off x="9179566" y="1388436"/>
              <a:ext cx="1835072" cy="1652691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835072" cy="1652691"/>
                    </a:xfrm>
                    <a:prstGeom prst="rect">
                      <a:avLst/>
                    </a:prstGeom>
                  </am3d:spPr>
                  <am3d:camera>
                    <am3d:pos x="0" y="0" z="664709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10602" d="1000000"/>
                    <am3d:preTrans dx="32" dy="-13734950" dz="39719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53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3D Model 22" descr="Wifi Router">
                <a:extLst>
                  <a:ext uri="{FF2B5EF4-FFF2-40B4-BE49-F238E27FC236}">
                    <a16:creationId xmlns:a16="http://schemas.microsoft.com/office/drawing/2014/main" id="{4D41E1C3-BEBB-44A4-B419-9A372F9668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179566" y="1388436"/>
                <a:ext cx="1835072" cy="165269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7219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0"/>
                                          </p:val>
                                        </p:tav>
                                        <p:tav tm="3330">
                                          <p:val>
                                            <p:fltVal val="-39.8698"/>
                                          </p:val>
                                        </p:tav>
                                        <p:tav tm="6660">
                                          <p:val>
                                            <p:fltVal val="-39.4913"/>
                                          </p:val>
                                        </p:tav>
                                        <p:tav tm="9990">
                                          <p:val>
                                            <p:fltVal val="-38.8821"/>
                                          </p:val>
                                        </p:tav>
                                        <p:tav tm="13320">
                                          <p:val>
                                            <p:fltVal val="-38.0599"/>
                                          </p:val>
                                        </p:tav>
                                        <p:tav tm="16650">
                                          <p:val>
                                            <p:fltVal val="-37.0425"/>
                                          </p:val>
                                        </p:tav>
                                        <p:tav tm="19970">
                                          <p:val>
                                            <p:fltVal val="-35.8515"/>
                                          </p:val>
                                        </p:tav>
                                        <p:tav tm="23290">
                                          <p:val>
                                            <p:fltVal val="-34.5015"/>
                                          </p:val>
                                        </p:tav>
                                        <p:tav tm="26620">
                                          <p:val>
                                            <p:fltVal val="-33.0055"/>
                                          </p:val>
                                        </p:tav>
                                        <p:tav tm="29950">
                                          <p:val>
                                            <p:fltVal val="-31.3851"/>
                                          </p:val>
                                        </p:tav>
                                        <p:tav tm="33280">
                                          <p:val>
                                            <p:fltVal val="-29.658"/>
                                          </p:val>
                                        </p:tav>
                                        <p:tav tm="36610">
                                          <p:val>
                                            <p:fltVal val="-27.8419"/>
                                          </p:val>
                                        </p:tav>
                                        <p:tav tm="39940">
                                          <p:val>
                                            <p:fltVal val="-25.9545"/>
                                          </p:val>
                                        </p:tav>
                                        <p:tav tm="43270">
                                          <p:val>
                                            <p:fltVal val="-24.0136"/>
                                          </p:val>
                                        </p:tav>
                                        <p:tav tm="46600">
                                          <p:val>
                                            <p:fltVal val="-22.0368"/>
                                          </p:val>
                                        </p:tav>
                                        <p:tav tm="49930">
                                          <p:val>
                                            <p:fltVal val="-20.0419"/>
                                          </p:val>
                                        </p:tav>
                                        <p:tav tm="53250">
                                          <p:val>
                                            <p:fltVal val="-18.0527"/>
                                          </p:val>
                                        </p:tav>
                                        <p:tav tm="56580">
                                          <p:val>
                                            <p:fltVal val="-16.0747"/>
                                          </p:val>
                                        </p:tav>
                                        <p:tav tm="59900">
                                          <p:val>
                                            <p:fltVal val="-14.1376"/>
                                          </p:val>
                                        </p:tav>
                                        <p:tav tm="63220">
                                          <p:val>
                                            <p:fltVal val="-12.2528"/>
                                          </p:val>
                                        </p:tav>
                                        <p:tav tm="66540">
                                          <p:val>
                                            <p:fltVal val="-10.4379"/>
                                          </p:val>
                                        </p:tav>
                                        <p:tav tm="69870">
                                          <p:val>
                                            <p:fltVal val="-8.7056"/>
                                          </p:val>
                                        </p:tav>
                                        <p:tav tm="73190">
                                          <p:val>
                                            <p:fltVal val="-7.0836"/>
                                          </p:val>
                                        </p:tav>
                                        <p:tav tm="76510">
                                          <p:val>
                                            <p:fltVal val="-5.5844"/>
                                          </p:val>
                                        </p:tav>
                                        <p:tav tm="79830">
                                          <p:val>
                                            <p:fltVal val="-4.2254"/>
                                          </p:val>
                                        </p:tav>
                                        <p:tav tm="83160">
                                          <p:val>
                                            <p:fltVal val="-3.0209"/>
                                          </p:val>
                                        </p:tav>
                                        <p:tav tm="86480">
                                          <p:val>
                                            <p:fltVal val="-1.9957"/>
                                          </p:val>
                                        </p:tav>
                                        <p:tav tm="89800">
                                          <p:val>
                                            <p:fltVal val="-1.1635"/>
                                          </p:val>
                                        </p:tav>
                                        <p:tav tm="93120">
                                          <p:val>
                                            <p:fltVal val="-0.5419"/>
                                          </p:val>
                                        </p:tav>
                                        <p:tav tm="96450">
                                          <p:val>
                                            <p:fltVal val="-0.1476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7" presetClass="emph" presetSubtype="4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6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0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0"/>
                                          </p:val>
                                        </p:tav>
                                        <p:tav tm="3330">
                                          <p:val>
                                            <p:fltVal val="-39.8698"/>
                                          </p:val>
                                        </p:tav>
                                        <p:tav tm="6660">
                                          <p:val>
                                            <p:fltVal val="-39.4913"/>
                                          </p:val>
                                        </p:tav>
                                        <p:tav tm="9990">
                                          <p:val>
                                            <p:fltVal val="-38.8821"/>
                                          </p:val>
                                        </p:tav>
                                        <p:tav tm="13320">
                                          <p:val>
                                            <p:fltVal val="-38.0599"/>
                                          </p:val>
                                        </p:tav>
                                        <p:tav tm="16650">
                                          <p:val>
                                            <p:fltVal val="-37.0425"/>
                                          </p:val>
                                        </p:tav>
                                        <p:tav tm="19970">
                                          <p:val>
                                            <p:fltVal val="-35.8515"/>
                                          </p:val>
                                        </p:tav>
                                        <p:tav tm="23290">
                                          <p:val>
                                            <p:fltVal val="-34.5015"/>
                                          </p:val>
                                        </p:tav>
                                        <p:tav tm="26620">
                                          <p:val>
                                            <p:fltVal val="-33.0055"/>
                                          </p:val>
                                        </p:tav>
                                        <p:tav tm="29950">
                                          <p:val>
                                            <p:fltVal val="-31.3851"/>
                                          </p:val>
                                        </p:tav>
                                        <p:tav tm="33280">
                                          <p:val>
                                            <p:fltVal val="-29.658"/>
                                          </p:val>
                                        </p:tav>
                                        <p:tav tm="36610">
                                          <p:val>
                                            <p:fltVal val="-27.8419"/>
                                          </p:val>
                                        </p:tav>
                                        <p:tav tm="39940">
                                          <p:val>
                                            <p:fltVal val="-25.9545"/>
                                          </p:val>
                                        </p:tav>
                                        <p:tav tm="43270">
                                          <p:val>
                                            <p:fltVal val="-24.0136"/>
                                          </p:val>
                                        </p:tav>
                                        <p:tav tm="46600">
                                          <p:val>
                                            <p:fltVal val="-22.0368"/>
                                          </p:val>
                                        </p:tav>
                                        <p:tav tm="49930">
                                          <p:val>
                                            <p:fltVal val="-20.0419"/>
                                          </p:val>
                                        </p:tav>
                                        <p:tav tm="53250">
                                          <p:val>
                                            <p:fltVal val="-18.0527"/>
                                          </p:val>
                                        </p:tav>
                                        <p:tav tm="56580">
                                          <p:val>
                                            <p:fltVal val="-16.0747"/>
                                          </p:val>
                                        </p:tav>
                                        <p:tav tm="59900">
                                          <p:val>
                                            <p:fltVal val="-14.1376"/>
                                          </p:val>
                                        </p:tav>
                                        <p:tav tm="63220">
                                          <p:val>
                                            <p:fltVal val="-12.2528"/>
                                          </p:val>
                                        </p:tav>
                                        <p:tav tm="66540">
                                          <p:val>
                                            <p:fltVal val="-10.4379"/>
                                          </p:val>
                                        </p:tav>
                                        <p:tav tm="69870">
                                          <p:val>
                                            <p:fltVal val="-8.7056"/>
                                          </p:val>
                                        </p:tav>
                                        <p:tav tm="73190">
                                          <p:val>
                                            <p:fltVal val="-7.0836"/>
                                          </p:val>
                                        </p:tav>
                                        <p:tav tm="76510">
                                          <p:val>
                                            <p:fltVal val="-5.5844"/>
                                          </p:val>
                                        </p:tav>
                                        <p:tav tm="79830">
                                          <p:val>
                                            <p:fltVal val="-4.2254"/>
                                          </p:val>
                                        </p:tav>
                                        <p:tav tm="83160">
                                          <p:val>
                                            <p:fltVal val="-3.0209"/>
                                          </p:val>
                                        </p:tav>
                                        <p:tav tm="86480">
                                          <p:val>
                                            <p:fltVal val="-1.9957"/>
                                          </p:val>
                                        </p:tav>
                                        <p:tav tm="89800">
                                          <p:val>
                                            <p:fltVal val="-1.1635"/>
                                          </p:val>
                                        </p:tav>
                                        <p:tav tm="93120">
                                          <p:val>
                                            <p:fltVal val="-0.5419"/>
                                          </p:val>
                                        </p:tav>
                                        <p:tav tm="96450">
                                          <p:val>
                                            <p:fltVal val="-0.1476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60" presetClass="exit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.065"/>
                                          </p:val>
                                        </p:tav>
                                        <p:tav tm="6660">
                                          <p:val>
                                            <p:fltVal val="0.2543"/>
                                          </p:val>
                                        </p:tav>
                                        <p:tav tm="9990">
                                          <p:val>
                                            <p:fltVal val="0.5589"/>
                                          </p:val>
                                        </p:tav>
                                        <p:tav tm="13320">
                                          <p:val>
                                            <p:fltVal val="0.97"/>
                                          </p:val>
                                        </p:tav>
                                        <p:tav tm="16650">
                                          <p:val>
                                            <p:fltVal val="1.4787"/>
                                          </p:val>
                                        </p:tav>
                                        <p:tav tm="19970">
                                          <p:val>
                                            <p:fltVal val="2.0742"/>
                                          </p:val>
                                        </p:tav>
                                        <p:tav tm="23290">
                                          <p:val>
                                            <p:fltVal val="2.7492"/>
                                          </p:val>
                                        </p:tav>
                                        <p:tav tm="26620">
                                          <p:val>
                                            <p:fltVal val="3.4972"/>
                                          </p:val>
                                        </p:tav>
                                        <p:tav tm="29950">
                                          <p:val>
                                            <p:fltVal val="4.3074"/>
                                          </p:val>
                                        </p:tav>
                                        <p:tav tm="33280">
                                          <p:val>
                                            <p:fltVal val="5.1709"/>
                                          </p:val>
                                        </p:tav>
                                        <p:tav tm="36610">
                                          <p:val>
                                            <p:fltVal val="6.079"/>
                                          </p:val>
                                        </p:tav>
                                        <p:tav tm="39940">
                                          <p:val>
                                            <p:fltVal val="7.0227"/>
                                          </p:val>
                                        </p:tav>
                                        <p:tav tm="43270">
                                          <p:val>
                                            <p:fltVal val="7.9931"/>
                                          </p:val>
                                        </p:tav>
                                        <p:tav tm="46600">
                                          <p:val>
                                            <p:fltVal val="8.9815"/>
                                          </p:val>
                                        </p:tav>
                                        <p:tav tm="49930">
                                          <p:val>
                                            <p:fltVal val="9.979"/>
                                          </p:val>
                                        </p:tav>
                                        <p:tav tm="53250">
                                          <p:val>
                                            <p:fltVal val="10.9736"/>
                                          </p:val>
                                        </p:tav>
                                        <p:tav tm="56580">
                                          <p:val>
                                            <p:fltVal val="11.9626"/>
                                          </p:val>
                                        </p:tav>
                                        <p:tav tm="59900">
                                          <p:val>
                                            <p:fltVal val="12.9311"/>
                                          </p:val>
                                        </p:tav>
                                        <p:tav tm="63220">
                                          <p:val>
                                            <p:fltVal val="13.8735"/>
                                          </p:val>
                                        </p:tav>
                                        <p:tav tm="66540">
                                          <p:val>
                                            <p:fltVal val="14.781"/>
                                          </p:val>
                                        </p:tav>
                                        <p:tav tm="69870">
                                          <p:val>
                                            <p:fltVal val="15.6471"/>
                                          </p:val>
                                        </p:tav>
                                        <p:tav tm="73190">
                                          <p:val>
                                            <p:fltVal val="16.4581"/>
                                          </p:val>
                                        </p:tav>
                                        <p:tav tm="76510">
                                          <p:val>
                                            <p:fltVal val="17.2077"/>
                                          </p:val>
                                        </p:tav>
                                        <p:tav tm="79830">
                                          <p:val>
                                            <p:fltVal val="17.8872"/>
                                          </p:val>
                                        </p:tav>
                                        <p:tav tm="83160">
                                          <p:val>
                                            <p:fltVal val="18.4895"/>
                                          </p:val>
                                        </p:tav>
                                        <p:tav tm="86480">
                                          <p:val>
                                            <p:fltVal val="19.0021"/>
                                          </p:val>
                                        </p:tav>
                                        <p:tav tm="89800">
                                          <p:val>
                                            <p:fltVal val="19.4182"/>
                                          </p:val>
                                        </p:tav>
                                        <p:tav tm="93120">
                                          <p:val>
                                            <p:fltVal val="19.729"/>
                                          </p:val>
                                        </p:tav>
                                        <p:tav tm="96450">
                                          <p:val>
                                            <p:fltVal val="19.9261"/>
                                          </p:val>
                                        </p:tav>
                                        <p:tav tm="100000">
                                          <p:val>
                                            <p:fltVal val="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9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0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1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7" presetClass="emph" presetSubtype="4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6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0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4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37" presetClass="emph" presetSubtype="4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1" dur="6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0" presetClass="exit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57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.065"/>
                                          </p:val>
                                        </p:tav>
                                        <p:tav tm="6660">
                                          <p:val>
                                            <p:fltVal val="0.2543"/>
                                          </p:val>
                                        </p:tav>
                                        <p:tav tm="9990">
                                          <p:val>
                                            <p:fltVal val="0.5589"/>
                                          </p:val>
                                        </p:tav>
                                        <p:tav tm="13320">
                                          <p:val>
                                            <p:fltVal val="0.97"/>
                                          </p:val>
                                        </p:tav>
                                        <p:tav tm="16650">
                                          <p:val>
                                            <p:fltVal val="1.4787"/>
                                          </p:val>
                                        </p:tav>
                                        <p:tav tm="19970">
                                          <p:val>
                                            <p:fltVal val="2.0742"/>
                                          </p:val>
                                        </p:tav>
                                        <p:tav tm="23290">
                                          <p:val>
                                            <p:fltVal val="2.7492"/>
                                          </p:val>
                                        </p:tav>
                                        <p:tav tm="26620">
                                          <p:val>
                                            <p:fltVal val="3.4972"/>
                                          </p:val>
                                        </p:tav>
                                        <p:tav tm="29950">
                                          <p:val>
                                            <p:fltVal val="4.3074"/>
                                          </p:val>
                                        </p:tav>
                                        <p:tav tm="33280">
                                          <p:val>
                                            <p:fltVal val="5.1709"/>
                                          </p:val>
                                        </p:tav>
                                        <p:tav tm="36610">
                                          <p:val>
                                            <p:fltVal val="6.079"/>
                                          </p:val>
                                        </p:tav>
                                        <p:tav tm="39940">
                                          <p:val>
                                            <p:fltVal val="7.0227"/>
                                          </p:val>
                                        </p:tav>
                                        <p:tav tm="43270">
                                          <p:val>
                                            <p:fltVal val="7.9931"/>
                                          </p:val>
                                        </p:tav>
                                        <p:tav tm="46600">
                                          <p:val>
                                            <p:fltVal val="8.9815"/>
                                          </p:val>
                                        </p:tav>
                                        <p:tav tm="49930">
                                          <p:val>
                                            <p:fltVal val="9.979"/>
                                          </p:val>
                                        </p:tav>
                                        <p:tav tm="53250">
                                          <p:val>
                                            <p:fltVal val="10.9736"/>
                                          </p:val>
                                        </p:tav>
                                        <p:tav tm="56580">
                                          <p:val>
                                            <p:fltVal val="11.9626"/>
                                          </p:val>
                                        </p:tav>
                                        <p:tav tm="59900">
                                          <p:val>
                                            <p:fltVal val="12.9311"/>
                                          </p:val>
                                        </p:tav>
                                        <p:tav tm="63220">
                                          <p:val>
                                            <p:fltVal val="13.8735"/>
                                          </p:val>
                                        </p:tav>
                                        <p:tav tm="66540">
                                          <p:val>
                                            <p:fltVal val="14.781"/>
                                          </p:val>
                                        </p:tav>
                                        <p:tav tm="69870">
                                          <p:val>
                                            <p:fltVal val="15.6471"/>
                                          </p:val>
                                        </p:tav>
                                        <p:tav tm="73190">
                                          <p:val>
                                            <p:fltVal val="16.4581"/>
                                          </p:val>
                                        </p:tav>
                                        <p:tav tm="76510">
                                          <p:val>
                                            <p:fltVal val="17.2077"/>
                                          </p:val>
                                        </p:tav>
                                        <p:tav tm="79830">
                                          <p:val>
                                            <p:fltVal val="17.8872"/>
                                          </p:val>
                                        </p:tav>
                                        <p:tav tm="83160">
                                          <p:val>
                                            <p:fltVal val="18.4895"/>
                                          </p:val>
                                        </p:tav>
                                        <p:tav tm="86480">
                                          <p:val>
                                            <p:fltVal val="19.0021"/>
                                          </p:val>
                                        </p:tav>
                                        <p:tav tm="89800">
                                          <p:val>
                                            <p:fltVal val="19.4182"/>
                                          </p:val>
                                        </p:tav>
                                        <p:tav tm="93120">
                                          <p:val>
                                            <p:fltVal val="19.729"/>
                                          </p:val>
                                        </p:tav>
                                        <p:tav tm="96450">
                                          <p:val>
                                            <p:fltVal val="19.9261"/>
                                          </p:val>
                                        </p:tav>
                                        <p:tav tm="100000">
                                          <p:val>
                                            <p:fltVal val="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8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9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60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60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7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0"/>
                                          </p:val>
                                        </p:tav>
                                        <p:tav tm="3330">
                                          <p:val>
                                            <p:fltVal val="-39.8698"/>
                                          </p:val>
                                        </p:tav>
                                        <p:tav tm="6660">
                                          <p:val>
                                            <p:fltVal val="-39.4913"/>
                                          </p:val>
                                        </p:tav>
                                        <p:tav tm="9990">
                                          <p:val>
                                            <p:fltVal val="-38.8821"/>
                                          </p:val>
                                        </p:tav>
                                        <p:tav tm="13320">
                                          <p:val>
                                            <p:fltVal val="-38.0599"/>
                                          </p:val>
                                        </p:tav>
                                        <p:tav tm="16650">
                                          <p:val>
                                            <p:fltVal val="-37.0425"/>
                                          </p:val>
                                        </p:tav>
                                        <p:tav tm="19970">
                                          <p:val>
                                            <p:fltVal val="-35.8515"/>
                                          </p:val>
                                        </p:tav>
                                        <p:tav tm="23290">
                                          <p:val>
                                            <p:fltVal val="-34.5015"/>
                                          </p:val>
                                        </p:tav>
                                        <p:tav tm="26620">
                                          <p:val>
                                            <p:fltVal val="-33.0055"/>
                                          </p:val>
                                        </p:tav>
                                        <p:tav tm="29950">
                                          <p:val>
                                            <p:fltVal val="-31.3851"/>
                                          </p:val>
                                        </p:tav>
                                        <p:tav tm="33280">
                                          <p:val>
                                            <p:fltVal val="-29.658"/>
                                          </p:val>
                                        </p:tav>
                                        <p:tav tm="36610">
                                          <p:val>
                                            <p:fltVal val="-27.8419"/>
                                          </p:val>
                                        </p:tav>
                                        <p:tav tm="39940">
                                          <p:val>
                                            <p:fltVal val="-25.9545"/>
                                          </p:val>
                                        </p:tav>
                                        <p:tav tm="43270">
                                          <p:val>
                                            <p:fltVal val="-24.0136"/>
                                          </p:val>
                                        </p:tav>
                                        <p:tav tm="46600">
                                          <p:val>
                                            <p:fltVal val="-22.0368"/>
                                          </p:val>
                                        </p:tav>
                                        <p:tav tm="49930">
                                          <p:val>
                                            <p:fltVal val="-20.0419"/>
                                          </p:val>
                                        </p:tav>
                                        <p:tav tm="53250">
                                          <p:val>
                                            <p:fltVal val="-18.0527"/>
                                          </p:val>
                                        </p:tav>
                                        <p:tav tm="56580">
                                          <p:val>
                                            <p:fltVal val="-16.0747"/>
                                          </p:val>
                                        </p:tav>
                                        <p:tav tm="59900">
                                          <p:val>
                                            <p:fltVal val="-14.1376"/>
                                          </p:val>
                                        </p:tav>
                                        <p:tav tm="63220">
                                          <p:val>
                                            <p:fltVal val="-12.2528"/>
                                          </p:val>
                                        </p:tav>
                                        <p:tav tm="66540">
                                          <p:val>
                                            <p:fltVal val="-10.4379"/>
                                          </p:val>
                                        </p:tav>
                                        <p:tav tm="69870">
                                          <p:val>
                                            <p:fltVal val="-8.7056"/>
                                          </p:val>
                                        </p:tav>
                                        <p:tav tm="73190">
                                          <p:val>
                                            <p:fltVal val="-7.0836"/>
                                          </p:val>
                                        </p:tav>
                                        <p:tav tm="76510">
                                          <p:val>
                                            <p:fltVal val="-5.5844"/>
                                          </p:val>
                                        </p:tav>
                                        <p:tav tm="79830">
                                          <p:val>
                                            <p:fltVal val="-4.2254"/>
                                          </p:val>
                                        </p:tav>
                                        <p:tav tm="83160">
                                          <p:val>
                                            <p:fltVal val="-3.0209"/>
                                          </p:val>
                                        </p:tav>
                                        <p:tav tm="86480">
                                          <p:val>
                                            <p:fltVal val="-1.9957"/>
                                          </p:val>
                                        </p:tav>
                                        <p:tav tm="89800">
                                          <p:val>
                                            <p:fltVal val="-1.1635"/>
                                          </p:val>
                                        </p:tav>
                                        <p:tav tm="93120">
                                          <p:val>
                                            <p:fltVal val="-0.5419"/>
                                          </p:val>
                                        </p:tav>
                                        <p:tav tm="96450">
                                          <p:val>
                                            <p:fltVal val="-0.1476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7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7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7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0" presetClass="exit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79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.065"/>
                                          </p:val>
                                        </p:tav>
                                        <p:tav tm="6660">
                                          <p:val>
                                            <p:fltVal val="0.2543"/>
                                          </p:val>
                                        </p:tav>
                                        <p:tav tm="9990">
                                          <p:val>
                                            <p:fltVal val="0.5589"/>
                                          </p:val>
                                        </p:tav>
                                        <p:tav tm="13320">
                                          <p:val>
                                            <p:fltVal val="0.97"/>
                                          </p:val>
                                        </p:tav>
                                        <p:tav tm="16650">
                                          <p:val>
                                            <p:fltVal val="1.4787"/>
                                          </p:val>
                                        </p:tav>
                                        <p:tav tm="19970">
                                          <p:val>
                                            <p:fltVal val="2.0742"/>
                                          </p:val>
                                        </p:tav>
                                        <p:tav tm="23290">
                                          <p:val>
                                            <p:fltVal val="2.7492"/>
                                          </p:val>
                                        </p:tav>
                                        <p:tav tm="26620">
                                          <p:val>
                                            <p:fltVal val="3.4972"/>
                                          </p:val>
                                        </p:tav>
                                        <p:tav tm="29950">
                                          <p:val>
                                            <p:fltVal val="4.3074"/>
                                          </p:val>
                                        </p:tav>
                                        <p:tav tm="33280">
                                          <p:val>
                                            <p:fltVal val="5.1709"/>
                                          </p:val>
                                        </p:tav>
                                        <p:tav tm="36610">
                                          <p:val>
                                            <p:fltVal val="6.079"/>
                                          </p:val>
                                        </p:tav>
                                        <p:tav tm="39940">
                                          <p:val>
                                            <p:fltVal val="7.0227"/>
                                          </p:val>
                                        </p:tav>
                                        <p:tav tm="43270">
                                          <p:val>
                                            <p:fltVal val="7.9931"/>
                                          </p:val>
                                        </p:tav>
                                        <p:tav tm="46600">
                                          <p:val>
                                            <p:fltVal val="8.9815"/>
                                          </p:val>
                                        </p:tav>
                                        <p:tav tm="49930">
                                          <p:val>
                                            <p:fltVal val="9.979"/>
                                          </p:val>
                                        </p:tav>
                                        <p:tav tm="53250">
                                          <p:val>
                                            <p:fltVal val="10.9736"/>
                                          </p:val>
                                        </p:tav>
                                        <p:tav tm="56580">
                                          <p:val>
                                            <p:fltVal val="11.9626"/>
                                          </p:val>
                                        </p:tav>
                                        <p:tav tm="59900">
                                          <p:val>
                                            <p:fltVal val="12.9311"/>
                                          </p:val>
                                        </p:tav>
                                        <p:tav tm="63220">
                                          <p:val>
                                            <p:fltVal val="13.8735"/>
                                          </p:val>
                                        </p:tav>
                                        <p:tav tm="66540">
                                          <p:val>
                                            <p:fltVal val="14.781"/>
                                          </p:val>
                                        </p:tav>
                                        <p:tav tm="69870">
                                          <p:val>
                                            <p:fltVal val="15.6471"/>
                                          </p:val>
                                        </p:tav>
                                        <p:tav tm="73190">
                                          <p:val>
                                            <p:fltVal val="16.4581"/>
                                          </p:val>
                                        </p:tav>
                                        <p:tav tm="76510">
                                          <p:val>
                                            <p:fltVal val="17.2077"/>
                                          </p:val>
                                        </p:tav>
                                        <p:tav tm="79830">
                                          <p:val>
                                            <p:fltVal val="17.8872"/>
                                          </p:val>
                                        </p:tav>
                                        <p:tav tm="83160">
                                          <p:val>
                                            <p:fltVal val="18.4895"/>
                                          </p:val>
                                        </p:tav>
                                        <p:tav tm="86480">
                                          <p:val>
                                            <p:fltVal val="19.0021"/>
                                          </p:val>
                                        </p:tav>
                                        <p:tav tm="89800">
                                          <p:val>
                                            <p:fltVal val="19.4182"/>
                                          </p:val>
                                        </p:tav>
                                        <p:tav tm="93120">
                                          <p:val>
                                            <p:fltVal val="19.729"/>
                                          </p:val>
                                        </p:tav>
                                        <p:tav tm="96450">
                                          <p:val>
                                            <p:fltVal val="19.9261"/>
                                          </p:val>
                                        </p:tav>
                                        <p:tav tm="100000">
                                          <p:val>
                                            <p:fltVal val="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0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1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37" presetClass="emph" presetSubtype="4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5" dur="6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60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9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60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10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60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10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2073905" y="1997839"/>
            <a:ext cx="804418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0" dirty="0">
                <a:latin typeface="+mj-lt"/>
              </a:rPr>
              <a:t>Risks?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8638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ED85-E925-4C29-AF79-32B097EC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</a:t>
            </a:r>
            <a:endParaRPr lang="en-CA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54DC011-385B-4D3A-B332-71A7BD6A49C0}"/>
              </a:ext>
            </a:extLst>
          </p:cNvPr>
          <p:cNvGrpSpPr/>
          <p:nvPr/>
        </p:nvGrpSpPr>
        <p:grpSpPr>
          <a:xfrm>
            <a:off x="820911" y="1493838"/>
            <a:ext cx="1919115" cy="2581162"/>
            <a:chOff x="1457797" y="1690688"/>
            <a:chExt cx="1919115" cy="258116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8461248-175B-4F95-AA28-A9A7E3F712F2}"/>
                </a:ext>
              </a:extLst>
            </p:cNvPr>
            <p:cNvSpPr txBox="1"/>
            <p:nvPr/>
          </p:nvSpPr>
          <p:spPr>
            <a:xfrm>
              <a:off x="1457797" y="3748630"/>
              <a:ext cx="19191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Hardware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8" name="Graphic 7" descr="Processor">
              <a:extLst>
                <a:ext uri="{FF2B5EF4-FFF2-40B4-BE49-F238E27FC236}">
                  <a16:creationId xmlns:a16="http://schemas.microsoft.com/office/drawing/2014/main" id="{BFC91A47-163F-43F4-9807-8EAF465DB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517355" y="1690688"/>
              <a:ext cx="1800000" cy="1800000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617FCD3-97D4-4F15-A632-6D8CE3E01E8E}"/>
              </a:ext>
            </a:extLst>
          </p:cNvPr>
          <p:cNvGrpSpPr/>
          <p:nvPr/>
        </p:nvGrpSpPr>
        <p:grpSpPr>
          <a:xfrm>
            <a:off x="6842991" y="1493838"/>
            <a:ext cx="1800000" cy="2581162"/>
            <a:chOff x="6461921" y="1690688"/>
            <a:chExt cx="1800000" cy="258116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C18FD8-65C1-4AE3-810A-55032C4FBC15}"/>
                </a:ext>
              </a:extLst>
            </p:cNvPr>
            <p:cNvSpPr txBox="1"/>
            <p:nvPr/>
          </p:nvSpPr>
          <p:spPr>
            <a:xfrm>
              <a:off x="6620372" y="3748630"/>
              <a:ext cx="148309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Legacy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10" name="Graphic 9" descr="Tools">
              <a:extLst>
                <a:ext uri="{FF2B5EF4-FFF2-40B4-BE49-F238E27FC236}">
                  <a16:creationId xmlns:a16="http://schemas.microsoft.com/office/drawing/2014/main" id="{B258751C-C221-4E94-9510-7752E8FDED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461921" y="1690688"/>
              <a:ext cx="1800000" cy="180000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E49A18F-5781-4DBE-A6BC-04F69947CC8D}"/>
              </a:ext>
            </a:extLst>
          </p:cNvPr>
          <p:cNvGrpSpPr/>
          <p:nvPr/>
        </p:nvGrpSpPr>
        <p:grpSpPr>
          <a:xfrm>
            <a:off x="3560937" y="1493838"/>
            <a:ext cx="2568332" cy="2581162"/>
            <a:chOff x="3605472" y="1690688"/>
            <a:chExt cx="2568332" cy="258116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963213B-25DD-492E-B314-CC974B8660F7}"/>
                </a:ext>
              </a:extLst>
            </p:cNvPr>
            <p:cNvSpPr txBox="1"/>
            <p:nvPr/>
          </p:nvSpPr>
          <p:spPr>
            <a:xfrm>
              <a:off x="3605472" y="3748630"/>
              <a:ext cx="25683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Management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14" name="Graphic 13" descr="Cheers">
              <a:extLst>
                <a:ext uri="{FF2B5EF4-FFF2-40B4-BE49-F238E27FC236}">
                  <a16:creationId xmlns:a16="http://schemas.microsoft.com/office/drawing/2014/main" id="{D72F12DD-04CB-48C1-B5E7-980F9D961A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3989638" y="1690688"/>
              <a:ext cx="1800000" cy="18000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242C179-E5E0-40FA-B65A-CD631E6EE674}"/>
              </a:ext>
            </a:extLst>
          </p:cNvPr>
          <p:cNvGrpSpPr/>
          <p:nvPr/>
        </p:nvGrpSpPr>
        <p:grpSpPr>
          <a:xfrm>
            <a:off x="9571091" y="1489236"/>
            <a:ext cx="1800000" cy="2581162"/>
            <a:chOff x="8934203" y="1690688"/>
            <a:chExt cx="1800000" cy="258116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8FB24F7-4C0F-40FE-8D9F-7132D8121F1F}"/>
                </a:ext>
              </a:extLst>
            </p:cNvPr>
            <p:cNvSpPr txBox="1"/>
            <p:nvPr/>
          </p:nvSpPr>
          <p:spPr>
            <a:xfrm>
              <a:off x="8938765" y="3748630"/>
              <a:ext cx="17908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Software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16" name="Graphic 15" descr="Web design">
              <a:extLst>
                <a:ext uri="{FF2B5EF4-FFF2-40B4-BE49-F238E27FC236}">
                  <a16:creationId xmlns:a16="http://schemas.microsoft.com/office/drawing/2014/main" id="{10836BC3-CFB0-4283-ADA8-319A17970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934203" y="1690688"/>
              <a:ext cx="1800000" cy="18000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5A59A0B-B507-41B6-841E-60BE02F9B3F0}"/>
              </a:ext>
            </a:extLst>
          </p:cNvPr>
          <p:cNvSpPr txBox="1"/>
          <p:nvPr/>
        </p:nvSpPr>
        <p:spPr>
          <a:xfrm>
            <a:off x="743309" y="4169396"/>
            <a:ext cx="167385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Flight crashes</a:t>
            </a:r>
          </a:p>
          <a:p>
            <a:pPr>
              <a:spcAft>
                <a:spcPts val="1200"/>
              </a:spcAft>
            </a:pPr>
            <a:r>
              <a:rPr lang="en-US" dirty="0"/>
              <a:t>Loss of FPGA</a:t>
            </a:r>
          </a:p>
          <a:p>
            <a:pPr>
              <a:spcAft>
                <a:spcPts val="1200"/>
              </a:spcAft>
            </a:pPr>
            <a:r>
              <a:rPr lang="en-US" dirty="0"/>
              <a:t>Loss of drone</a:t>
            </a:r>
          </a:p>
        </p:txBody>
      </p:sp>
      <p:pic>
        <p:nvPicPr>
          <p:cNvPr id="26" name="Graphic 25" descr="Warning">
            <a:extLst>
              <a:ext uri="{FF2B5EF4-FFF2-40B4-BE49-F238E27FC236}">
                <a16:creationId xmlns:a16="http://schemas.microsoft.com/office/drawing/2014/main" id="{85E2F20D-EE7F-4B37-B3BF-5C24443A9DE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216729" y="2779817"/>
            <a:ext cx="720000" cy="720000"/>
          </a:xfrm>
          <a:prstGeom prst="rect">
            <a:avLst/>
          </a:prstGeom>
        </p:spPr>
      </p:pic>
      <p:pic>
        <p:nvPicPr>
          <p:cNvPr id="27" name="Graphic 26" descr="Warning">
            <a:extLst>
              <a:ext uri="{FF2B5EF4-FFF2-40B4-BE49-F238E27FC236}">
                <a16:creationId xmlns:a16="http://schemas.microsoft.com/office/drawing/2014/main" id="{A97EB591-AF07-47F9-AAA3-C7B366A1ADE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045780" y="2779817"/>
            <a:ext cx="720000" cy="720000"/>
          </a:xfrm>
          <a:prstGeom prst="rect">
            <a:avLst/>
          </a:prstGeom>
        </p:spPr>
      </p:pic>
      <p:pic>
        <p:nvPicPr>
          <p:cNvPr id="28" name="Graphic 27" descr="Warning">
            <a:extLst>
              <a:ext uri="{FF2B5EF4-FFF2-40B4-BE49-F238E27FC236}">
                <a16:creationId xmlns:a16="http://schemas.microsoft.com/office/drawing/2014/main" id="{96A6BD2E-4B19-4B42-8F8B-9AA4BEE02A3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927720" y="2779817"/>
            <a:ext cx="720000" cy="720000"/>
          </a:xfrm>
          <a:prstGeom prst="rect">
            <a:avLst/>
          </a:prstGeom>
        </p:spPr>
      </p:pic>
      <p:pic>
        <p:nvPicPr>
          <p:cNvPr id="29" name="Graphic 28" descr="Warning">
            <a:extLst>
              <a:ext uri="{FF2B5EF4-FFF2-40B4-BE49-F238E27FC236}">
                <a16:creationId xmlns:a16="http://schemas.microsoft.com/office/drawing/2014/main" id="{DD76FFD8-C3BC-4220-A15A-A8C155F063D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693360" y="2779817"/>
            <a:ext cx="720000" cy="7200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8E3498C3-E354-4DDE-8029-D978794A7681}"/>
              </a:ext>
            </a:extLst>
          </p:cNvPr>
          <p:cNvSpPr txBox="1"/>
          <p:nvPr/>
        </p:nvSpPr>
        <p:spPr>
          <a:xfrm>
            <a:off x="3366116" y="4174570"/>
            <a:ext cx="295797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Insufficient commitment</a:t>
            </a:r>
          </a:p>
          <a:p>
            <a:pPr>
              <a:spcAft>
                <a:spcPts val="1200"/>
              </a:spcAft>
            </a:pPr>
            <a:r>
              <a:rPr lang="en-US" dirty="0"/>
              <a:t>Poor task management</a:t>
            </a:r>
          </a:p>
          <a:p>
            <a:pPr>
              <a:spcAft>
                <a:spcPts val="1200"/>
              </a:spcAft>
            </a:pPr>
            <a:r>
              <a:rPr lang="en-US" dirty="0"/>
              <a:t>Poor decision making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763DF37-30C5-400A-B3C3-DB314C78D50E}"/>
              </a:ext>
            </a:extLst>
          </p:cNvPr>
          <p:cNvSpPr txBox="1"/>
          <p:nvPr/>
        </p:nvSpPr>
        <p:spPr>
          <a:xfrm>
            <a:off x="6713019" y="4142510"/>
            <a:ext cx="238898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Low repairability / maintainability</a:t>
            </a:r>
          </a:p>
          <a:p>
            <a:pPr>
              <a:spcAft>
                <a:spcPts val="1200"/>
              </a:spcAft>
            </a:pPr>
            <a:r>
              <a:rPr lang="en-US" dirty="0"/>
              <a:t>Client doesn’t know how to operate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15CABF3-6C91-4B77-BDC2-065555EB30B9}"/>
              </a:ext>
            </a:extLst>
          </p:cNvPr>
          <p:cNvSpPr txBox="1"/>
          <p:nvPr/>
        </p:nvSpPr>
        <p:spPr>
          <a:xfrm>
            <a:off x="9571091" y="4169396"/>
            <a:ext cx="23889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Tech. debt</a:t>
            </a:r>
          </a:p>
          <a:p>
            <a:pPr>
              <a:spcAft>
                <a:spcPts val="1200"/>
              </a:spcAft>
            </a:pPr>
            <a:r>
              <a:rPr lang="en-US" dirty="0"/>
              <a:t>Inadequate documentation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5C6452-B424-49B5-9E55-3B0321C323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0000"/>
            <a:ext cx="2743200" cy="365125"/>
          </a:xfrm>
        </p:spPr>
        <p:txBody>
          <a:bodyPr/>
          <a:lstStyle/>
          <a:p>
            <a:fld id="{3325251A-05E8-424F-A809-D028D42400E6}" type="datetime1">
              <a:rPr lang="en-CA" smtClean="0"/>
              <a:t>2019-10-17</a:t>
            </a:fld>
            <a:endParaRPr lang="en-CA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874070-45AA-43E1-A3F5-68CA4A4AE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0000"/>
            <a:ext cx="4114800" cy="365125"/>
          </a:xfrm>
        </p:spPr>
        <p:txBody>
          <a:bodyPr/>
          <a:lstStyle/>
          <a:p>
            <a:endParaRPr lang="en-CA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8684EBA-302C-465F-BD92-7D98DD9C8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0000"/>
            <a:ext cx="2743200" cy="365125"/>
          </a:xfrm>
        </p:spPr>
        <p:txBody>
          <a:bodyPr/>
          <a:lstStyle/>
          <a:p>
            <a:fld id="{5723E0EB-F49A-4D7B-AD68-96F37100A139}" type="slidenum">
              <a:rPr lang="en-CA" smtClean="0"/>
              <a:t>14</a:t>
            </a:fld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33132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3" grpId="0"/>
      <p:bldP spid="34" grpId="0"/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ED85-E925-4C29-AF79-32B097EC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Management</a:t>
            </a:r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572C95-5B39-4B0A-A295-51482CCAB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A5161-4ABD-45FA-B16E-E157273B5F61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29AE1C-5512-4594-9EE5-6F85D9305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A1D6F-A3DE-4A3B-B174-634642B10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15</a:t>
            </a:fld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5283A5-76F9-481C-BB1D-2477AE0A79C4}"/>
              </a:ext>
            </a:extLst>
          </p:cNvPr>
          <p:cNvSpPr txBox="1"/>
          <p:nvPr/>
        </p:nvSpPr>
        <p:spPr>
          <a:xfrm>
            <a:off x="838200" y="1690688"/>
            <a:ext cx="618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keep track of an updated copy of the </a:t>
            </a:r>
            <a:r>
              <a:rPr lang="en-US" i="1" dirty="0">
                <a:latin typeface="+mj-lt"/>
              </a:rPr>
              <a:t>risk profile</a:t>
            </a:r>
            <a:endParaRPr lang="en-CA" i="1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751A12-6BE4-4E47-A131-DC15DB57BB43}"/>
              </a:ext>
            </a:extLst>
          </p:cNvPr>
          <p:cNvGrpSpPr/>
          <p:nvPr/>
        </p:nvGrpSpPr>
        <p:grpSpPr>
          <a:xfrm>
            <a:off x="7697012" y="1504479"/>
            <a:ext cx="2982875" cy="3472580"/>
            <a:chOff x="1974850" y="1793249"/>
            <a:chExt cx="3441700" cy="4006732"/>
          </a:xfrm>
          <a:scene3d>
            <a:camera prst="perspectiveRelaxedModerately"/>
            <a:lightRig rig="threePt" dir="t"/>
          </a:scene3d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E65EC75-D967-4A29-AE3A-1378F7362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800" y="1793249"/>
              <a:ext cx="3206750" cy="3917832"/>
            </a:xfrm>
            <a:prstGeom prst="rect">
              <a:avLst/>
            </a:prstGeo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65DB1AC-FC1E-4BF5-9CEA-F2EEA46A5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01850" y="1837699"/>
              <a:ext cx="3206750" cy="3917832"/>
            </a:xfrm>
            <a:prstGeom prst="rect">
              <a:avLst/>
            </a:prstGeo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FD3FDD9-AFAC-4F96-A2F8-7C7B2D846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4850" y="1882149"/>
              <a:ext cx="3206750" cy="3917832"/>
            </a:xfrm>
            <a:prstGeom prst="rect">
              <a:avLst/>
            </a:prstGeo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E7F0326-C53E-42E3-856B-D1173398A203}"/>
              </a:ext>
            </a:extLst>
          </p:cNvPr>
          <p:cNvSpPr txBox="1"/>
          <p:nvPr/>
        </p:nvSpPr>
        <p:spPr>
          <a:xfrm>
            <a:off x="838200" y="2584765"/>
            <a:ext cx="61849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i="1" dirty="0">
                <a:latin typeface="+mj-lt"/>
              </a:rPr>
              <a:t>Active mitigation </a:t>
            </a:r>
            <a:r>
              <a:rPr lang="en-US" dirty="0"/>
              <a:t>on risks with index ≥ 0.4</a:t>
            </a:r>
          </a:p>
          <a:p>
            <a:pPr lvl="1">
              <a:spcAft>
                <a:spcPts val="1200"/>
              </a:spcAft>
            </a:pPr>
            <a:r>
              <a:rPr lang="en-CA" dirty="0"/>
              <a:t>Triage tasks to mitigate risk</a:t>
            </a:r>
          </a:p>
          <a:p>
            <a:pPr lvl="1">
              <a:spcAft>
                <a:spcPts val="1200"/>
              </a:spcAft>
            </a:pPr>
            <a:r>
              <a:rPr lang="en-CA" dirty="0"/>
              <a:t>Weekly update on risk status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CA2B0-7B90-4C21-8061-7866DD8ECBAF}"/>
              </a:ext>
            </a:extLst>
          </p:cNvPr>
          <p:cNvSpPr txBox="1"/>
          <p:nvPr/>
        </p:nvSpPr>
        <p:spPr>
          <a:xfrm>
            <a:off x="843426" y="4176840"/>
            <a:ext cx="61849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i="1" dirty="0">
                <a:latin typeface="+mj-lt"/>
              </a:rPr>
              <a:t>Active monitoring </a:t>
            </a:r>
            <a:r>
              <a:rPr lang="en-US" dirty="0"/>
              <a:t>on risks with index &lt; 0.4</a:t>
            </a:r>
          </a:p>
          <a:p>
            <a:pPr lvl="1">
              <a:spcAft>
                <a:spcPts val="1200"/>
              </a:spcAft>
            </a:pPr>
            <a:endParaRPr lang="en-CA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13906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15830-3EE9-4982-9CB2-52036175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Management</a:t>
            </a:r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3CB9E1-B38C-4754-9F85-147414079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9E7B6-EE52-4C98-B22F-D4B9E597648E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D3054C-0DE4-4334-84B2-7331C7F27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E5530-1E9B-4197-9EC5-C5F5E44B4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16</a:t>
            </a:fld>
            <a:endParaRPr lang="en-CA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BDE1FCB-D506-478F-B409-AFFC1B9A1882}"/>
              </a:ext>
            </a:extLst>
          </p:cNvPr>
          <p:cNvGrpSpPr/>
          <p:nvPr/>
        </p:nvGrpSpPr>
        <p:grpSpPr>
          <a:xfrm>
            <a:off x="820911" y="1493838"/>
            <a:ext cx="1919115" cy="2581162"/>
            <a:chOff x="1457797" y="1690688"/>
            <a:chExt cx="1919115" cy="258116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2C4C96-69B9-40CC-9D3D-3D75F7732707}"/>
                </a:ext>
              </a:extLst>
            </p:cNvPr>
            <p:cNvSpPr txBox="1"/>
            <p:nvPr/>
          </p:nvSpPr>
          <p:spPr>
            <a:xfrm>
              <a:off x="1457797" y="3748630"/>
              <a:ext cx="19191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Hardware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8" name="Graphic 7" descr="Processor">
              <a:extLst>
                <a:ext uri="{FF2B5EF4-FFF2-40B4-BE49-F238E27FC236}">
                  <a16:creationId xmlns:a16="http://schemas.microsoft.com/office/drawing/2014/main" id="{6FD6679F-CC40-475B-A21C-FE5E6A0352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17355" y="1690688"/>
              <a:ext cx="1800000" cy="1800000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B2E4367-476D-4481-B54E-6556E5E3FE00}"/>
              </a:ext>
            </a:extLst>
          </p:cNvPr>
          <p:cNvGrpSpPr/>
          <p:nvPr/>
        </p:nvGrpSpPr>
        <p:grpSpPr>
          <a:xfrm>
            <a:off x="6842991" y="1493838"/>
            <a:ext cx="1800000" cy="2581162"/>
            <a:chOff x="6461921" y="1690688"/>
            <a:chExt cx="1800000" cy="258116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A0F2637-7C9A-4708-8AF2-FEF5EF333E61}"/>
                </a:ext>
              </a:extLst>
            </p:cNvPr>
            <p:cNvSpPr txBox="1"/>
            <p:nvPr/>
          </p:nvSpPr>
          <p:spPr>
            <a:xfrm>
              <a:off x="6620372" y="3748630"/>
              <a:ext cx="148309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Legacy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11" name="Graphic 10" descr="Tools">
              <a:extLst>
                <a:ext uri="{FF2B5EF4-FFF2-40B4-BE49-F238E27FC236}">
                  <a16:creationId xmlns:a16="http://schemas.microsoft.com/office/drawing/2014/main" id="{955AF7CA-F4BB-4B48-B307-957BBFE9B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461921" y="1690688"/>
              <a:ext cx="1800000" cy="180000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D1D3C4A-87B4-42E4-B259-012B70CEB650}"/>
              </a:ext>
            </a:extLst>
          </p:cNvPr>
          <p:cNvGrpSpPr/>
          <p:nvPr/>
        </p:nvGrpSpPr>
        <p:grpSpPr>
          <a:xfrm>
            <a:off x="3560937" y="1493838"/>
            <a:ext cx="2568332" cy="2581162"/>
            <a:chOff x="3605472" y="1690688"/>
            <a:chExt cx="2568332" cy="258116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AEE0204-E649-4A42-BB33-DAB415EF6A89}"/>
                </a:ext>
              </a:extLst>
            </p:cNvPr>
            <p:cNvSpPr txBox="1"/>
            <p:nvPr/>
          </p:nvSpPr>
          <p:spPr>
            <a:xfrm>
              <a:off x="3605472" y="3748630"/>
              <a:ext cx="25683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Management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14" name="Graphic 13" descr="Cheers">
              <a:extLst>
                <a:ext uri="{FF2B5EF4-FFF2-40B4-BE49-F238E27FC236}">
                  <a16:creationId xmlns:a16="http://schemas.microsoft.com/office/drawing/2014/main" id="{94CCB73A-BA74-44E8-9821-3D936595E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3989638" y="1690688"/>
              <a:ext cx="1800000" cy="180000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CD7474E-C5FB-43D4-9439-6216652B5CD4}"/>
              </a:ext>
            </a:extLst>
          </p:cNvPr>
          <p:cNvGrpSpPr/>
          <p:nvPr/>
        </p:nvGrpSpPr>
        <p:grpSpPr>
          <a:xfrm>
            <a:off x="9571091" y="1489236"/>
            <a:ext cx="1800000" cy="2581162"/>
            <a:chOff x="8934203" y="1690688"/>
            <a:chExt cx="1800000" cy="258116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2B0C66D-2A56-4688-9F66-A9C74AA639C0}"/>
                </a:ext>
              </a:extLst>
            </p:cNvPr>
            <p:cNvSpPr txBox="1"/>
            <p:nvPr/>
          </p:nvSpPr>
          <p:spPr>
            <a:xfrm>
              <a:off x="8938765" y="3748630"/>
              <a:ext cx="17908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Software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17" name="Graphic 16" descr="Web design">
              <a:extLst>
                <a:ext uri="{FF2B5EF4-FFF2-40B4-BE49-F238E27FC236}">
                  <a16:creationId xmlns:a16="http://schemas.microsoft.com/office/drawing/2014/main" id="{3FCBA87D-F23D-4374-AA9C-43D59BA3B0C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934203" y="1690688"/>
              <a:ext cx="1800000" cy="1800000"/>
            </a:xfrm>
            <a:prstGeom prst="rect">
              <a:avLst/>
            </a:prstGeom>
          </p:spPr>
        </p:pic>
      </p:grpSp>
      <p:pic>
        <p:nvPicPr>
          <p:cNvPr id="18" name="Graphic 17" descr="Warning">
            <a:extLst>
              <a:ext uri="{FF2B5EF4-FFF2-40B4-BE49-F238E27FC236}">
                <a16:creationId xmlns:a16="http://schemas.microsoft.com/office/drawing/2014/main" id="{59AAED32-77E1-4DCA-BC22-45811F7D7DD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216729" y="2779817"/>
            <a:ext cx="720000" cy="720000"/>
          </a:xfrm>
          <a:prstGeom prst="rect">
            <a:avLst/>
          </a:prstGeom>
        </p:spPr>
      </p:pic>
      <p:pic>
        <p:nvPicPr>
          <p:cNvPr id="19" name="Graphic 18" descr="Warning">
            <a:extLst>
              <a:ext uri="{FF2B5EF4-FFF2-40B4-BE49-F238E27FC236}">
                <a16:creationId xmlns:a16="http://schemas.microsoft.com/office/drawing/2014/main" id="{F834EA9B-A3EE-481F-9C6B-16DE9D637C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45780" y="2779817"/>
            <a:ext cx="720000" cy="720000"/>
          </a:xfrm>
          <a:prstGeom prst="rect">
            <a:avLst/>
          </a:prstGeom>
        </p:spPr>
      </p:pic>
      <p:pic>
        <p:nvPicPr>
          <p:cNvPr id="20" name="Graphic 19" descr="Warning">
            <a:extLst>
              <a:ext uri="{FF2B5EF4-FFF2-40B4-BE49-F238E27FC236}">
                <a16:creationId xmlns:a16="http://schemas.microsoft.com/office/drawing/2014/main" id="{BAB9AA49-7486-46D5-90A9-8B72B9C8785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27720" y="2779817"/>
            <a:ext cx="720000" cy="720000"/>
          </a:xfrm>
          <a:prstGeom prst="rect">
            <a:avLst/>
          </a:prstGeom>
        </p:spPr>
      </p:pic>
      <p:pic>
        <p:nvPicPr>
          <p:cNvPr id="21" name="Graphic 20" descr="Warning">
            <a:extLst>
              <a:ext uri="{FF2B5EF4-FFF2-40B4-BE49-F238E27FC236}">
                <a16:creationId xmlns:a16="http://schemas.microsoft.com/office/drawing/2014/main" id="{3CCD6D8A-4F1B-4855-B795-FE060AD4645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693360" y="2779817"/>
            <a:ext cx="720000" cy="720000"/>
          </a:xfrm>
          <a:prstGeom prst="rect">
            <a:avLst/>
          </a:prstGeom>
        </p:spPr>
      </p:pic>
      <p:pic>
        <p:nvPicPr>
          <p:cNvPr id="23" name="Graphic 22" descr="Checkmark">
            <a:extLst>
              <a:ext uri="{FF2B5EF4-FFF2-40B4-BE49-F238E27FC236}">
                <a16:creationId xmlns:a16="http://schemas.microsoft.com/office/drawing/2014/main" id="{22A67EC2-FC0A-4997-8330-AEEB2D6D6C4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227066" y="2805797"/>
            <a:ext cx="720001" cy="720001"/>
          </a:xfrm>
          <a:prstGeom prst="rect">
            <a:avLst/>
          </a:prstGeom>
        </p:spPr>
      </p:pic>
      <p:pic>
        <p:nvPicPr>
          <p:cNvPr id="24" name="Graphic 23" descr="Checkmark">
            <a:extLst>
              <a:ext uri="{FF2B5EF4-FFF2-40B4-BE49-F238E27FC236}">
                <a16:creationId xmlns:a16="http://schemas.microsoft.com/office/drawing/2014/main" id="{9B49C7FB-9279-4C99-A0C0-57AC7EC10A6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066913" y="2819401"/>
            <a:ext cx="720001" cy="720001"/>
          </a:xfrm>
          <a:prstGeom prst="rect">
            <a:avLst/>
          </a:prstGeom>
        </p:spPr>
      </p:pic>
      <p:pic>
        <p:nvPicPr>
          <p:cNvPr id="25" name="Graphic 24" descr="Checkmark">
            <a:extLst>
              <a:ext uri="{FF2B5EF4-FFF2-40B4-BE49-F238E27FC236}">
                <a16:creationId xmlns:a16="http://schemas.microsoft.com/office/drawing/2014/main" id="{3DC3E906-6914-474A-A9FC-8F64DA9B56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944124" y="2813828"/>
            <a:ext cx="720001" cy="720001"/>
          </a:xfrm>
          <a:prstGeom prst="rect">
            <a:avLst/>
          </a:prstGeom>
        </p:spPr>
      </p:pic>
      <p:pic>
        <p:nvPicPr>
          <p:cNvPr id="26" name="Graphic 25" descr="Checkmark">
            <a:extLst>
              <a:ext uri="{FF2B5EF4-FFF2-40B4-BE49-F238E27FC236}">
                <a16:creationId xmlns:a16="http://schemas.microsoft.com/office/drawing/2014/main" id="{7AB48F30-C093-4603-9E51-4DC985FC5CF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783797" y="2813828"/>
            <a:ext cx="720001" cy="72000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A79D2FB-1CFB-45D8-91EE-7E86E99C12BD}"/>
              </a:ext>
            </a:extLst>
          </p:cNvPr>
          <p:cNvSpPr txBox="1"/>
          <p:nvPr/>
        </p:nvSpPr>
        <p:spPr>
          <a:xfrm>
            <a:off x="743310" y="4169396"/>
            <a:ext cx="24634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Follow safety protocol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E5B81A-5633-4AE9-9A9A-B25AF52D19CC}"/>
              </a:ext>
            </a:extLst>
          </p:cNvPr>
          <p:cNvSpPr txBox="1"/>
          <p:nvPr/>
        </p:nvSpPr>
        <p:spPr>
          <a:xfrm>
            <a:off x="3309476" y="4169396"/>
            <a:ext cx="29579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Weekly updates and status report on assigned tasks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Timeline closely tracked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B4DA1B-4303-43DD-8AF6-9FC3799B4693}"/>
              </a:ext>
            </a:extLst>
          </p:cNvPr>
          <p:cNvSpPr txBox="1"/>
          <p:nvPr/>
        </p:nvSpPr>
        <p:spPr>
          <a:xfrm>
            <a:off x="6433677" y="4165288"/>
            <a:ext cx="27712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Actively updating all documents alongside changes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934B8D1-54EA-48EE-BB4A-C8B2D78D6DB4}"/>
              </a:ext>
            </a:extLst>
          </p:cNvPr>
          <p:cNvSpPr txBox="1"/>
          <p:nvPr/>
        </p:nvSpPr>
        <p:spPr>
          <a:xfrm>
            <a:off x="9307718" y="4165288"/>
            <a:ext cx="238898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Version tracking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Code review</a:t>
            </a:r>
          </a:p>
        </p:txBody>
      </p:sp>
    </p:spTree>
    <p:extLst>
      <p:ext uri="{BB962C8B-B14F-4D97-AF65-F5344CB8AC3E}">
        <p14:creationId xmlns:p14="http://schemas.microsoft.com/office/powerpoint/2010/main" val="2813888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1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1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1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1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1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7" dur="1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9" dur="1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"/>
                            </p:stCondLst>
                            <p:childTnLst>
                              <p:par>
                                <p:cTn id="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1689185" y="1997839"/>
            <a:ext cx="881363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0" dirty="0">
                <a:latin typeface="+mj-lt"/>
              </a:rPr>
              <a:t>Viable?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60301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AEBCC-8459-4317-9AF5-DA86354F2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Viability</a:t>
            </a:r>
            <a:endParaRPr lang="en-CA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7680D8-48D7-4E90-96DB-E619A4EBB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Assess system feasibility on 3 objectives: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D343AC-3DEA-4068-921B-5FA74B22A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0D6E3-AEA6-4CA8-AFFF-940A175E2D73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26DA96-5D6B-4C23-A3AF-9BF3CDD03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A7900-99C8-49D4-A9AD-95F85377D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18</a:t>
            </a:fld>
            <a:endParaRPr lang="en-CA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ECE625C-0147-4323-8599-85224FB33C36}"/>
              </a:ext>
            </a:extLst>
          </p:cNvPr>
          <p:cNvGrpSpPr/>
          <p:nvPr/>
        </p:nvGrpSpPr>
        <p:grpSpPr>
          <a:xfrm>
            <a:off x="1196975" y="2748518"/>
            <a:ext cx="2838450" cy="2627927"/>
            <a:chOff x="1278732" y="2491978"/>
            <a:chExt cx="2838450" cy="262792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814F7A0-FAC1-4C82-AADC-1515341B3D27}"/>
                </a:ext>
              </a:extLst>
            </p:cNvPr>
            <p:cNvSpPr txBox="1"/>
            <p:nvPr/>
          </p:nvSpPr>
          <p:spPr>
            <a:xfrm>
              <a:off x="1278732" y="4473574"/>
              <a:ext cx="2838450" cy="64633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Integration of FPGA with a Drone</a:t>
              </a:r>
              <a:endParaRPr lang="en-CA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4C38A0-806F-46AE-AC36-4922E00239E4}"/>
                </a:ext>
              </a:extLst>
            </p:cNvPr>
            <p:cNvSpPr txBox="1"/>
            <p:nvPr/>
          </p:nvSpPr>
          <p:spPr>
            <a:xfrm>
              <a:off x="2166937" y="2491978"/>
              <a:ext cx="1076325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400" dirty="0">
                  <a:latin typeface="+mj-lt"/>
                </a:rPr>
                <a:t>1</a:t>
              </a:r>
              <a:endParaRPr lang="en-CA" sz="14400" dirty="0">
                <a:latin typeface="+mj-lt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0AB3330-ABAA-4507-96CD-8779BB439142}"/>
              </a:ext>
            </a:extLst>
          </p:cNvPr>
          <p:cNvGrpSpPr/>
          <p:nvPr/>
        </p:nvGrpSpPr>
        <p:grpSpPr>
          <a:xfrm>
            <a:off x="4572159" y="2748518"/>
            <a:ext cx="2838450" cy="2627927"/>
            <a:chOff x="4281487" y="2618978"/>
            <a:chExt cx="2838450" cy="262792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48E251-AB6F-4A96-B1DE-9506D9B08620}"/>
                </a:ext>
              </a:extLst>
            </p:cNvPr>
            <p:cNvSpPr txBox="1"/>
            <p:nvPr/>
          </p:nvSpPr>
          <p:spPr>
            <a:xfrm>
              <a:off x="4281487" y="4600574"/>
              <a:ext cx="2838450" cy="64633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Air-to-Ground Data Transmission</a:t>
              </a:r>
              <a:endParaRPr lang="en-CA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E96FF76-37F1-4E9D-8914-0704F5614BCC}"/>
                </a:ext>
              </a:extLst>
            </p:cNvPr>
            <p:cNvSpPr txBox="1"/>
            <p:nvPr/>
          </p:nvSpPr>
          <p:spPr>
            <a:xfrm>
              <a:off x="5064124" y="2618978"/>
              <a:ext cx="1273175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400" dirty="0">
                  <a:latin typeface="+mj-lt"/>
                </a:rPr>
                <a:t>2</a:t>
              </a:r>
              <a:endParaRPr lang="en-CA" sz="14400" dirty="0">
                <a:latin typeface="+mj-lt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94DCEA4-75BC-4BA2-8C6B-B0A656405EF9}"/>
              </a:ext>
            </a:extLst>
          </p:cNvPr>
          <p:cNvGrpSpPr/>
          <p:nvPr/>
        </p:nvGrpSpPr>
        <p:grpSpPr>
          <a:xfrm>
            <a:off x="7947342" y="2748518"/>
            <a:ext cx="2838450" cy="2627927"/>
            <a:chOff x="7231062" y="2618978"/>
            <a:chExt cx="2838450" cy="262792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B3ADA4A-79AF-445D-9326-ED10C29D1061}"/>
                </a:ext>
              </a:extLst>
            </p:cNvPr>
            <p:cNvSpPr txBox="1"/>
            <p:nvPr/>
          </p:nvSpPr>
          <p:spPr>
            <a:xfrm>
              <a:off x="7231062" y="4600574"/>
              <a:ext cx="2838450" cy="64633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ML Implementation on FPGA</a:t>
              </a:r>
              <a:endParaRPr lang="en-CA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7149A29-FD4C-4644-9FC8-0BB9F012EDA8}"/>
                </a:ext>
              </a:extLst>
            </p:cNvPr>
            <p:cNvSpPr txBox="1"/>
            <p:nvPr/>
          </p:nvSpPr>
          <p:spPr>
            <a:xfrm>
              <a:off x="8013700" y="2618978"/>
              <a:ext cx="1273175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400" dirty="0">
                  <a:latin typeface="+mj-lt"/>
                </a:rPr>
                <a:t>3</a:t>
              </a:r>
              <a:endParaRPr lang="en-CA" sz="144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2105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0B6E6131-275C-437B-8437-FD3A37AE0F99}"/>
              </a:ext>
            </a:extLst>
          </p:cNvPr>
          <p:cNvGrpSpPr/>
          <p:nvPr/>
        </p:nvGrpSpPr>
        <p:grpSpPr>
          <a:xfrm>
            <a:off x="5064365" y="3931856"/>
            <a:ext cx="1816229" cy="1687547"/>
            <a:chOff x="5110246" y="3896827"/>
            <a:chExt cx="1816229" cy="1687547"/>
          </a:xfrm>
        </p:grpSpPr>
        <p:pic>
          <p:nvPicPr>
            <p:cNvPr id="19" name="Picture 18" descr="A close up of a device&#10;&#10;Description automatically generated">
              <a:extLst>
                <a:ext uri="{FF2B5EF4-FFF2-40B4-BE49-F238E27FC236}">
                  <a16:creationId xmlns:a16="http://schemas.microsoft.com/office/drawing/2014/main" id="{94206A6A-6233-4A04-8C23-64B5BD546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0246" y="3896827"/>
              <a:ext cx="1725152" cy="1413187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0DA0CD6-7760-4F67-8F3D-FDBE2D6C671A}"/>
                </a:ext>
              </a:extLst>
            </p:cNvPr>
            <p:cNvSpPr txBox="1"/>
            <p:nvPr/>
          </p:nvSpPr>
          <p:spPr>
            <a:xfrm>
              <a:off x="5201323" y="5215042"/>
              <a:ext cx="1725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DJI DATALINK</a:t>
              </a:r>
              <a:endParaRPr lang="en-CA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8AEBCC-8459-4317-9AF5-DA86354F2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Viability</a:t>
            </a:r>
            <a:endParaRPr lang="en-CA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7680D8-48D7-4E90-96DB-E619A4EBB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3060"/>
            <a:ext cx="10515600" cy="4553903"/>
          </a:xfrm>
        </p:spPr>
        <p:txBody>
          <a:bodyPr/>
          <a:lstStyle/>
          <a:p>
            <a:r>
              <a:rPr lang="en-US" dirty="0"/>
              <a:t>All three objectives individually has existing solutions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D343AC-3DEA-4068-921B-5FA74B22A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0D6E3-AEA6-4CA8-AFFF-940A175E2D73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26DA96-5D6B-4C23-A3AF-9BF3CDD03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A7900-99C8-49D4-A9AD-95F85377D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19</a:t>
            </a:fld>
            <a:endParaRPr lang="en-CA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ECE625C-0147-4323-8599-85224FB33C36}"/>
              </a:ext>
            </a:extLst>
          </p:cNvPr>
          <p:cNvGrpSpPr/>
          <p:nvPr/>
        </p:nvGrpSpPr>
        <p:grpSpPr>
          <a:xfrm>
            <a:off x="1090454" y="2570133"/>
            <a:ext cx="2155825" cy="1431161"/>
            <a:chOff x="1387953" y="2491978"/>
            <a:chExt cx="2155825" cy="143116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814F7A0-FAC1-4C82-AADC-1515341B3D27}"/>
                </a:ext>
              </a:extLst>
            </p:cNvPr>
            <p:cNvSpPr txBox="1"/>
            <p:nvPr/>
          </p:nvSpPr>
          <p:spPr>
            <a:xfrm>
              <a:off x="1387953" y="3461474"/>
              <a:ext cx="2155825" cy="46166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Integration of FPGA with a Drone</a:t>
              </a:r>
              <a:endParaRPr lang="en-CA" sz="12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4C38A0-806F-46AE-AC36-4922E00239E4}"/>
                </a:ext>
              </a:extLst>
            </p:cNvPr>
            <p:cNvSpPr txBox="1"/>
            <p:nvPr/>
          </p:nvSpPr>
          <p:spPr>
            <a:xfrm>
              <a:off x="2166937" y="2491978"/>
              <a:ext cx="107632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dirty="0">
                  <a:latin typeface="+mj-lt"/>
                </a:rPr>
                <a:t>1</a:t>
              </a:r>
              <a:endParaRPr lang="en-CA" sz="7200" dirty="0">
                <a:latin typeface="+mj-lt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0AB3330-ABAA-4507-96CD-8779BB439142}"/>
              </a:ext>
            </a:extLst>
          </p:cNvPr>
          <p:cNvGrpSpPr/>
          <p:nvPr/>
        </p:nvGrpSpPr>
        <p:grpSpPr>
          <a:xfrm>
            <a:off x="4983559" y="2570133"/>
            <a:ext cx="2224881" cy="1431161"/>
            <a:chOff x="4327207" y="2618978"/>
            <a:chExt cx="2224881" cy="143116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48E251-AB6F-4A96-B1DE-9506D9B08620}"/>
                </a:ext>
              </a:extLst>
            </p:cNvPr>
            <p:cNvSpPr txBox="1"/>
            <p:nvPr/>
          </p:nvSpPr>
          <p:spPr>
            <a:xfrm>
              <a:off x="4327207" y="3588474"/>
              <a:ext cx="2224881" cy="46166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Air-to-Ground Data Transmission</a:t>
              </a:r>
              <a:endParaRPr lang="en-CA" sz="12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E96FF76-37F1-4E9D-8914-0704F5614BCC}"/>
                </a:ext>
              </a:extLst>
            </p:cNvPr>
            <p:cNvSpPr txBox="1"/>
            <p:nvPr/>
          </p:nvSpPr>
          <p:spPr>
            <a:xfrm>
              <a:off x="5064124" y="2618978"/>
              <a:ext cx="127317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dirty="0">
                  <a:latin typeface="+mj-lt"/>
                </a:rPr>
                <a:t>2</a:t>
              </a:r>
              <a:endParaRPr lang="en-CA" sz="7200" dirty="0">
                <a:latin typeface="+mj-lt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94DCEA4-75BC-4BA2-8C6B-B0A656405EF9}"/>
              </a:ext>
            </a:extLst>
          </p:cNvPr>
          <p:cNvGrpSpPr/>
          <p:nvPr/>
        </p:nvGrpSpPr>
        <p:grpSpPr>
          <a:xfrm>
            <a:off x="9006125" y="2570133"/>
            <a:ext cx="1636713" cy="1431161"/>
            <a:chOff x="7650162" y="2618978"/>
            <a:chExt cx="1636713" cy="143116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B3ADA4A-79AF-445D-9326-ED10C29D1061}"/>
                </a:ext>
              </a:extLst>
            </p:cNvPr>
            <p:cNvSpPr txBox="1"/>
            <p:nvPr/>
          </p:nvSpPr>
          <p:spPr>
            <a:xfrm>
              <a:off x="7650162" y="3588474"/>
              <a:ext cx="1615758" cy="46166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ML Implementation on FPGA</a:t>
              </a:r>
              <a:endParaRPr lang="en-CA" sz="12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7149A29-FD4C-4644-9FC8-0BB9F012EDA8}"/>
                </a:ext>
              </a:extLst>
            </p:cNvPr>
            <p:cNvSpPr txBox="1"/>
            <p:nvPr/>
          </p:nvSpPr>
          <p:spPr>
            <a:xfrm>
              <a:off x="8013700" y="2618978"/>
              <a:ext cx="127317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dirty="0">
                  <a:latin typeface="+mj-lt"/>
                </a:rPr>
                <a:t>3</a:t>
              </a:r>
              <a:endParaRPr lang="en-CA" sz="7200" dirty="0">
                <a:latin typeface="+mj-lt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B1C4CE0-E382-41F0-A457-AF7A66FA1203}"/>
              </a:ext>
            </a:extLst>
          </p:cNvPr>
          <p:cNvGrpSpPr/>
          <p:nvPr/>
        </p:nvGrpSpPr>
        <p:grpSpPr>
          <a:xfrm>
            <a:off x="1550560" y="3900011"/>
            <a:ext cx="2155825" cy="1667270"/>
            <a:chOff x="2503487" y="4088914"/>
            <a:chExt cx="2155825" cy="1667270"/>
          </a:xfrm>
        </p:grpSpPr>
        <p:pic>
          <p:nvPicPr>
            <p:cNvPr id="17" name="Picture 16" descr="A picture containing sitting, table, black, computer&#10;&#10;Description automatically generated">
              <a:extLst>
                <a:ext uri="{FF2B5EF4-FFF2-40B4-BE49-F238E27FC236}">
                  <a16:creationId xmlns:a16="http://schemas.microsoft.com/office/drawing/2014/main" id="{2CF95DB8-9914-4C0B-B763-3B7BD426F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8125" r="90000">
                          <a14:foregroundMark x1="8125" y1="42250" x2="10000" y2="47375"/>
                          <a14:foregroundMark x1="89875" y1="41375" x2="89875" y2="44625"/>
                          <a14:foregroundMark x1="36500" y1="65125" x2="40625" y2="67000"/>
                          <a14:backgroundMark x1="5875" y1="64625" x2="32375" y2="76750"/>
                          <a14:backgroundMark x1="32375" y1="76750" x2="62000" y2="78750"/>
                          <a14:backgroundMark x1="62000" y1="78750" x2="76625" y2="7562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2677" y="4088914"/>
              <a:ext cx="1172884" cy="1172884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4E47C0-85E4-4C80-96D7-5E1072251EE4}"/>
                </a:ext>
              </a:extLst>
            </p:cNvPr>
            <p:cNvSpPr txBox="1"/>
            <p:nvPr/>
          </p:nvSpPr>
          <p:spPr>
            <a:xfrm>
              <a:off x="2503487" y="5109853"/>
              <a:ext cx="21558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Aerotenna</a:t>
              </a:r>
              <a:r>
                <a:rPr lang="en-US" dirty="0"/>
                <a:t> FPGA flight controller</a:t>
              </a:r>
              <a:endParaRPr lang="en-CA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2FD9BB0-F98D-4AFD-9D4D-020D3F0A4E5D}"/>
              </a:ext>
            </a:extLst>
          </p:cNvPr>
          <p:cNvGrpSpPr/>
          <p:nvPr/>
        </p:nvGrpSpPr>
        <p:grpSpPr>
          <a:xfrm>
            <a:off x="8147497" y="4040255"/>
            <a:ext cx="2224882" cy="1636083"/>
            <a:chOff x="7398808" y="4088914"/>
            <a:chExt cx="2224882" cy="1636083"/>
          </a:xfrm>
        </p:grpSpPr>
        <p:pic>
          <p:nvPicPr>
            <p:cNvPr id="21" name="Picture 20" descr="A picture containing food&#10;&#10;Description automatically generated">
              <a:extLst>
                <a:ext uri="{FF2B5EF4-FFF2-40B4-BE49-F238E27FC236}">
                  <a16:creationId xmlns:a16="http://schemas.microsoft.com/office/drawing/2014/main" id="{4B9AD40B-D629-43A6-B1F6-60CC9D454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16373" y="4088914"/>
              <a:ext cx="989752" cy="989752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20691D-6179-4B1F-9DF9-21A6B03ECC8B}"/>
                </a:ext>
              </a:extLst>
            </p:cNvPr>
            <p:cNvSpPr txBox="1"/>
            <p:nvPr/>
          </p:nvSpPr>
          <p:spPr>
            <a:xfrm>
              <a:off x="7398808" y="5078666"/>
              <a:ext cx="2224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SymbioticEDA</a:t>
              </a:r>
              <a:r>
                <a:rPr lang="en-US" dirty="0"/>
                <a:t> MARLANN</a:t>
              </a:r>
              <a:endParaRPr lang="en-CA" dirty="0"/>
            </a:p>
          </p:txBody>
        </p:sp>
      </p:grpSp>
    </p:spTree>
    <p:extLst>
      <p:ext uri="{BB962C8B-B14F-4D97-AF65-F5344CB8AC3E}">
        <p14:creationId xmlns:p14="http://schemas.microsoft.com/office/powerpoint/2010/main" val="2799680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Overview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5D416F-FA2C-4C1F-A60B-F80611F4C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Context and Purpose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Requirements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A" dirty="0"/>
              <a:t>Constraints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A" dirty="0"/>
              <a:t>Risks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A" dirty="0"/>
              <a:t>Risk Mitigation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A" dirty="0"/>
              <a:t>Viability of the Project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A" dirty="0"/>
              <a:t>Solution Path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Model 2" descr="Video Drone">
                <a:extLst>
                  <a:ext uri="{FF2B5EF4-FFF2-40B4-BE49-F238E27FC236}">
                    <a16:creationId xmlns:a16="http://schemas.microsoft.com/office/drawing/2014/main" id="{9CF0B687-85FD-4820-915A-16EEA999736D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314707450"/>
                  </p:ext>
                </p:extLst>
              </p:nvPr>
            </p:nvGraphicFramePr>
            <p:xfrm>
              <a:off x="4881138" y="-867692"/>
              <a:ext cx="10750947" cy="772569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750947" cy="7725692"/>
                    </a:xfrm>
                    <a:prstGeom prst="rect">
                      <a:avLst/>
                    </a:prstGeom>
                  </am3d:spPr>
                  <am3d:camera>
                    <am3d:pos x="-4185193" y="3773591" z="64448002"/>
                    <am3d:up dx="0" dy="36000000" dz="0"/>
                    <am3d:lookAt x="-4185193" y="3773591" z="0"/>
                    <am3d:perspective fov="1559332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-1946287" ay="-1644299" az="978369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Model 2" descr="Video Drone">
                <a:extLst>
                  <a:ext uri="{FF2B5EF4-FFF2-40B4-BE49-F238E27FC236}">
                    <a16:creationId xmlns:a16="http://schemas.microsoft.com/office/drawing/2014/main" id="{9CF0B687-85FD-4820-915A-16EEA99973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81138" y="-867692"/>
                <a:ext cx="10750947" cy="7725692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41E3F-D9B5-4BE4-9A5E-D8DCEA2D3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F834-73A6-444B-9E30-C45F74B81AD5}" type="datetime1">
              <a:rPr lang="en-CA" smtClean="0"/>
              <a:t>2019-10-17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034F6-E122-49EA-86B3-3A2858F5D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DF28E5-60FC-47D1-8619-E5EFD8A5F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5074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8B36C40-6300-4829-84B5-555CDEF4E0F5}"/>
              </a:ext>
            </a:extLst>
          </p:cNvPr>
          <p:cNvSpPr/>
          <p:nvPr/>
        </p:nvSpPr>
        <p:spPr>
          <a:xfrm>
            <a:off x="2009840" y="2681170"/>
            <a:ext cx="4280151" cy="701040"/>
          </a:xfrm>
          <a:custGeom>
            <a:avLst/>
            <a:gdLst>
              <a:gd name="connsiteX0" fmla="*/ 0 w 3970020"/>
              <a:gd name="connsiteY0" fmla="*/ 38100 h 899160"/>
              <a:gd name="connsiteX1" fmla="*/ 3954780 w 3970020"/>
              <a:gd name="connsiteY1" fmla="*/ 0 h 899160"/>
              <a:gd name="connsiteX2" fmla="*/ 3970020 w 3970020"/>
              <a:gd name="connsiteY2" fmla="*/ 899160 h 899160"/>
              <a:gd name="connsiteX3" fmla="*/ 76200 w 3970020"/>
              <a:gd name="connsiteY3" fmla="*/ 411480 h 899160"/>
              <a:gd name="connsiteX4" fmla="*/ 0 w 3970020"/>
              <a:gd name="connsiteY4" fmla="*/ 38100 h 899160"/>
              <a:gd name="connsiteX0" fmla="*/ 0 w 3970020"/>
              <a:gd name="connsiteY0" fmla="*/ 0 h 861060"/>
              <a:gd name="connsiteX1" fmla="*/ 3864663 w 3970020"/>
              <a:gd name="connsiteY1" fmla="*/ 167640 h 861060"/>
              <a:gd name="connsiteX2" fmla="*/ 3970020 w 3970020"/>
              <a:gd name="connsiteY2" fmla="*/ 861060 h 861060"/>
              <a:gd name="connsiteX3" fmla="*/ 76200 w 3970020"/>
              <a:gd name="connsiteY3" fmla="*/ 373380 h 861060"/>
              <a:gd name="connsiteX4" fmla="*/ 0 w 3970020"/>
              <a:gd name="connsiteY4" fmla="*/ 0 h 861060"/>
              <a:gd name="connsiteX0" fmla="*/ 0 w 3893767"/>
              <a:gd name="connsiteY0" fmla="*/ 0 h 701040"/>
              <a:gd name="connsiteX1" fmla="*/ 3864663 w 3893767"/>
              <a:gd name="connsiteY1" fmla="*/ 167640 h 701040"/>
              <a:gd name="connsiteX2" fmla="*/ 3893767 w 3893767"/>
              <a:gd name="connsiteY2" fmla="*/ 701040 h 701040"/>
              <a:gd name="connsiteX3" fmla="*/ 76200 w 3893767"/>
              <a:gd name="connsiteY3" fmla="*/ 373380 h 701040"/>
              <a:gd name="connsiteX4" fmla="*/ 0 w 3893767"/>
              <a:gd name="connsiteY4" fmla="*/ 0 h 70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3767" h="701040">
                <a:moveTo>
                  <a:pt x="0" y="0"/>
                </a:moveTo>
                <a:lnTo>
                  <a:pt x="3864663" y="167640"/>
                </a:lnTo>
                <a:lnTo>
                  <a:pt x="3893767" y="701040"/>
                </a:lnTo>
                <a:lnTo>
                  <a:pt x="76200" y="37338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89000">
                <a:schemeClr val="tx2">
                  <a:alpha val="31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0" name="Picture 19" descr="A close up of a device&#10;&#10;Description automatically generated">
            <a:extLst>
              <a:ext uri="{FF2B5EF4-FFF2-40B4-BE49-F238E27FC236}">
                <a16:creationId xmlns:a16="http://schemas.microsoft.com/office/drawing/2014/main" id="{DBB1A12A-B5FF-4A87-9A92-D8B03FBCD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107" y="3660900"/>
            <a:ext cx="1725152" cy="14131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8AEBCC-8459-4317-9AF5-DA86354F2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Viability</a:t>
            </a:r>
            <a:endParaRPr lang="en-CA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7680D8-48D7-4E90-96DB-E619A4EBB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en-US" dirty="0"/>
              <a:t>All three objectives individually exists as existing solutions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D343AC-3DEA-4068-921B-5FA74B22A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0D6E3-AEA6-4CA8-AFFF-940A175E2D73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26DA96-5D6B-4C23-A3AF-9BF3CDD03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A7900-99C8-49D4-A9AD-95F85377D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20</a:t>
            </a:fld>
            <a:endParaRPr lang="en-CA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ECE625C-0147-4323-8599-85224FB33C36}"/>
              </a:ext>
            </a:extLst>
          </p:cNvPr>
          <p:cNvGrpSpPr/>
          <p:nvPr/>
        </p:nvGrpSpPr>
        <p:grpSpPr>
          <a:xfrm>
            <a:off x="876300" y="2541680"/>
            <a:ext cx="2297112" cy="646331"/>
            <a:chOff x="1487965" y="4150408"/>
            <a:chExt cx="2297112" cy="6463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814F7A0-FAC1-4C82-AADC-1515341B3D27}"/>
                </a:ext>
              </a:extLst>
            </p:cNvPr>
            <p:cNvSpPr txBox="1"/>
            <p:nvPr/>
          </p:nvSpPr>
          <p:spPr>
            <a:xfrm>
              <a:off x="1815465" y="4242740"/>
              <a:ext cx="1969612" cy="46166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Integration of FPGA and camera with a Drone</a:t>
              </a:r>
              <a:endParaRPr lang="en-CA" sz="12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4C38A0-806F-46AE-AC36-4922E00239E4}"/>
                </a:ext>
              </a:extLst>
            </p:cNvPr>
            <p:cNvSpPr txBox="1"/>
            <p:nvPr/>
          </p:nvSpPr>
          <p:spPr>
            <a:xfrm>
              <a:off x="1487965" y="4150408"/>
              <a:ext cx="1039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+mj-lt"/>
                </a:rPr>
                <a:t>1</a:t>
              </a:r>
              <a:endParaRPr lang="en-CA" sz="3600" dirty="0">
                <a:latin typeface="+mj-lt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0AB3330-ABAA-4507-96CD-8779BB439142}"/>
              </a:ext>
            </a:extLst>
          </p:cNvPr>
          <p:cNvGrpSpPr/>
          <p:nvPr/>
        </p:nvGrpSpPr>
        <p:grpSpPr>
          <a:xfrm>
            <a:off x="838200" y="3133717"/>
            <a:ext cx="2467451" cy="646331"/>
            <a:chOff x="4761071" y="2944833"/>
            <a:chExt cx="2467451" cy="64633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48E251-AB6F-4A96-B1DE-9506D9B08620}"/>
                </a:ext>
              </a:extLst>
            </p:cNvPr>
            <p:cNvSpPr txBox="1"/>
            <p:nvPr/>
          </p:nvSpPr>
          <p:spPr>
            <a:xfrm>
              <a:off x="5119051" y="3029547"/>
              <a:ext cx="2109471" cy="46166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Air-to-Ground Data Transmission</a:t>
              </a:r>
              <a:endParaRPr lang="en-CA" sz="12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E96FF76-37F1-4E9D-8914-0704F5614BCC}"/>
                </a:ext>
              </a:extLst>
            </p:cNvPr>
            <p:cNvSpPr txBox="1"/>
            <p:nvPr/>
          </p:nvSpPr>
          <p:spPr>
            <a:xfrm>
              <a:off x="4761071" y="2944833"/>
              <a:ext cx="1273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+mj-lt"/>
                </a:rPr>
                <a:t>2</a:t>
              </a:r>
              <a:endParaRPr lang="en-CA" sz="3600" dirty="0">
                <a:latin typeface="+mj-lt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94DCEA4-75BC-4BA2-8C6B-B0A656405EF9}"/>
              </a:ext>
            </a:extLst>
          </p:cNvPr>
          <p:cNvGrpSpPr/>
          <p:nvPr/>
        </p:nvGrpSpPr>
        <p:grpSpPr>
          <a:xfrm>
            <a:off x="838200" y="3721163"/>
            <a:ext cx="2027078" cy="646331"/>
            <a:chOff x="4335463" y="3394531"/>
            <a:chExt cx="202707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B3ADA4A-79AF-445D-9326-ED10C29D1061}"/>
                </a:ext>
              </a:extLst>
            </p:cNvPr>
            <p:cNvSpPr txBox="1"/>
            <p:nvPr/>
          </p:nvSpPr>
          <p:spPr>
            <a:xfrm>
              <a:off x="4693443" y="3479245"/>
              <a:ext cx="1669098" cy="46166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ML Implementation on FPGA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7149A29-FD4C-4644-9FC8-0BB9F012EDA8}"/>
                </a:ext>
              </a:extLst>
            </p:cNvPr>
            <p:cNvSpPr txBox="1"/>
            <p:nvPr/>
          </p:nvSpPr>
          <p:spPr>
            <a:xfrm>
              <a:off x="4335463" y="3394531"/>
              <a:ext cx="1273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+mj-lt"/>
                </a:rPr>
                <a:t>3</a:t>
              </a:r>
              <a:endParaRPr lang="en-CA" sz="3600" dirty="0">
                <a:latin typeface="+mj-lt"/>
              </a:endParaRPr>
            </a:p>
          </p:txBody>
        </p:sp>
      </p:grpSp>
      <p:pic>
        <p:nvPicPr>
          <p:cNvPr id="18" name="Picture 17" descr="A picture containing sitting, table, black, computer&#10;&#10;Description automatically generated">
            <a:extLst>
              <a:ext uri="{FF2B5EF4-FFF2-40B4-BE49-F238E27FC236}">
                <a16:creationId xmlns:a16="http://schemas.microsoft.com/office/drawing/2014/main" id="{14F3EA89-2E52-47B2-8482-3705233397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8125" r="90000">
                        <a14:foregroundMark x1="8125" y1="42250" x2="10000" y2="47375"/>
                        <a14:foregroundMark x1="89875" y1="41375" x2="89875" y2="44625"/>
                        <a14:foregroundMark x1="36500" y1="65125" x2="40625" y2="67000"/>
                        <a14:backgroundMark x1="5875" y1="64625" x2="32375" y2="76750"/>
                        <a14:backgroundMark x1="32375" y1="76750" x2="62000" y2="78750"/>
                        <a14:backgroundMark x1="62000" y1="78750" x2="76625" y2="75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731" y="2565525"/>
            <a:ext cx="1172884" cy="1172884"/>
          </a:xfrm>
          <a:prstGeom prst="rect">
            <a:avLst/>
          </a:prstGeom>
        </p:spPr>
      </p:pic>
      <p:pic>
        <p:nvPicPr>
          <p:cNvPr id="22" name="Picture 21" descr="A picture containing food&#10;&#10;Description automatically generated">
            <a:extLst>
              <a:ext uri="{FF2B5EF4-FFF2-40B4-BE49-F238E27FC236}">
                <a16:creationId xmlns:a16="http://schemas.microsoft.com/office/drawing/2014/main" id="{361EC62D-2A9F-4374-8690-8CC54A0984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5115" y="5130649"/>
            <a:ext cx="989752" cy="98975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8268DE8-EB78-4969-9F7D-02EEE4835879}"/>
              </a:ext>
            </a:extLst>
          </p:cNvPr>
          <p:cNvSpPr txBox="1"/>
          <p:nvPr/>
        </p:nvSpPr>
        <p:spPr>
          <a:xfrm>
            <a:off x="7004894" y="2882620"/>
            <a:ext cx="4171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Aerotenna</a:t>
            </a:r>
            <a:r>
              <a:rPr lang="en-US" dirty="0"/>
              <a:t> FPGA flight controller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0A5F1AA-6123-46FF-A14E-E2B71F78C9D9}"/>
              </a:ext>
            </a:extLst>
          </p:cNvPr>
          <p:cNvSpPr txBox="1"/>
          <p:nvPr/>
        </p:nvSpPr>
        <p:spPr>
          <a:xfrm>
            <a:off x="7004894" y="4182827"/>
            <a:ext cx="1725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DJI DATALINK</a:t>
            </a:r>
            <a:endParaRPr lang="en-CA" i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E4EF7A-D2E1-41E5-95A4-BB41484DB236}"/>
              </a:ext>
            </a:extLst>
          </p:cNvPr>
          <p:cNvSpPr txBox="1"/>
          <p:nvPr/>
        </p:nvSpPr>
        <p:spPr>
          <a:xfrm>
            <a:off x="7004894" y="5440859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MARLANN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10609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AEBCC-8459-4317-9AF5-DA86354F2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Viability</a:t>
            </a:r>
            <a:endParaRPr lang="en-CA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7680D8-48D7-4E90-96DB-E619A4EBB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Combination of the three will further this field of research</a:t>
            </a:r>
          </a:p>
          <a:p>
            <a:r>
              <a:rPr lang="en-US" dirty="0"/>
              <a:t>This project is a </a:t>
            </a:r>
            <a:r>
              <a:rPr lang="en-US" dirty="0">
                <a:latin typeface="+mj-lt"/>
              </a:rPr>
              <a:t>proof-of-concept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D343AC-3DEA-4068-921B-5FA74B22A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0D6E3-AEA6-4CA8-AFFF-940A175E2D73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26DA96-5D6B-4C23-A3AF-9BF3CDD03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A7900-99C8-49D4-A9AD-95F85377D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82186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525406" y="1997839"/>
            <a:ext cx="1114119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0" dirty="0">
                <a:latin typeface="+mj-lt"/>
              </a:rPr>
              <a:t>Solution?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6732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rawing of a person&#10;&#10;Description automatically generated">
            <a:extLst>
              <a:ext uri="{FF2B5EF4-FFF2-40B4-BE49-F238E27FC236}">
                <a16:creationId xmlns:a16="http://schemas.microsoft.com/office/drawing/2014/main" id="{523903AF-5AEA-4CE7-97C8-49001F18F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710" y="4713711"/>
            <a:ext cx="1739265" cy="16426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A13AB0-9D2F-4286-A3C9-596FFF900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Deliverables</a:t>
            </a:r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8051DC-3D2A-4A5B-9FF6-A704E00D4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6228C-2280-47DE-A57D-AECE9F3991A9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D9E535-A693-4D99-966B-B0F228F78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8486C7-9D45-485D-8505-D2B547EAC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23</a:t>
            </a:fld>
            <a:endParaRPr lang="en-CA" dirty="0"/>
          </a:p>
        </p:txBody>
      </p: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18FC483D-7276-4B6C-8248-66AA1BA72C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130" y="1856086"/>
            <a:ext cx="1925339" cy="192533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BBBF674-9BD7-4005-8023-7707CC22DA95}"/>
              </a:ext>
            </a:extLst>
          </p:cNvPr>
          <p:cNvGrpSpPr/>
          <p:nvPr/>
        </p:nvGrpSpPr>
        <p:grpSpPr>
          <a:xfrm>
            <a:off x="3952875" y="1918755"/>
            <a:ext cx="1800000" cy="1800000"/>
            <a:chOff x="2309219" y="3890963"/>
            <a:chExt cx="1800000" cy="1800000"/>
          </a:xfrm>
        </p:grpSpPr>
        <p:pic>
          <p:nvPicPr>
            <p:cNvPr id="11" name="Graphic 10" descr="Processor">
              <a:extLst>
                <a:ext uri="{FF2B5EF4-FFF2-40B4-BE49-F238E27FC236}">
                  <a16:creationId xmlns:a16="http://schemas.microsoft.com/office/drawing/2014/main" id="{3D05B89C-A566-49B5-BFA2-8DCF16DAA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09219" y="3890963"/>
              <a:ext cx="1800000" cy="1800000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DAF5F2-4F20-4023-9BA0-0A0BD54B6B25}"/>
                </a:ext>
              </a:extLst>
            </p:cNvPr>
            <p:cNvSpPr/>
            <p:nvPr/>
          </p:nvSpPr>
          <p:spPr>
            <a:xfrm>
              <a:off x="2748228" y="4362449"/>
              <a:ext cx="899847" cy="86575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F8477F1-3024-49CC-BDFE-3ACBF911753A}"/>
                </a:ext>
              </a:extLst>
            </p:cNvPr>
            <p:cNvSpPr txBox="1"/>
            <p:nvPr/>
          </p:nvSpPr>
          <p:spPr>
            <a:xfrm>
              <a:off x="2748228" y="4362449"/>
              <a:ext cx="82586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+mj-lt"/>
                </a:rPr>
                <a:t>FPGA</a:t>
              </a:r>
              <a:br>
                <a:rPr lang="en-US" dirty="0">
                  <a:solidFill>
                    <a:schemeClr val="bg1"/>
                  </a:solidFill>
                  <a:latin typeface="+mj-lt"/>
                </a:rPr>
              </a:br>
              <a:r>
                <a:rPr lang="en-US" sz="1200" dirty="0">
                  <a:solidFill>
                    <a:schemeClr val="bg1"/>
                  </a:solidFill>
                  <a:latin typeface="+mj-lt"/>
                </a:rPr>
                <a:t>🖤</a:t>
              </a:r>
              <a:br>
                <a:rPr lang="en-US" dirty="0">
                  <a:solidFill>
                    <a:schemeClr val="bg1"/>
                  </a:solidFill>
                  <a:latin typeface="+mj-lt"/>
                </a:rPr>
              </a:br>
              <a:r>
                <a:rPr lang="en-US" dirty="0">
                  <a:solidFill>
                    <a:schemeClr val="bg1"/>
                  </a:solidFill>
                  <a:latin typeface="+mj-lt"/>
                </a:rPr>
                <a:t>ML</a:t>
              </a:r>
              <a:endParaRPr lang="en-CA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43669A9-0EDC-47C8-BC08-9D0E066DCD96}"/>
              </a:ext>
            </a:extLst>
          </p:cNvPr>
          <p:cNvGrpSpPr/>
          <p:nvPr/>
        </p:nvGrpSpPr>
        <p:grpSpPr>
          <a:xfrm>
            <a:off x="6357351" y="2149577"/>
            <a:ext cx="2157734" cy="1338356"/>
            <a:chOff x="7714780" y="2143586"/>
            <a:chExt cx="2157734" cy="1338356"/>
          </a:xfrm>
        </p:grpSpPr>
        <p:pic>
          <p:nvPicPr>
            <p:cNvPr id="34" name="Graphic 33" descr="Wireless router">
              <a:extLst>
                <a:ext uri="{FF2B5EF4-FFF2-40B4-BE49-F238E27FC236}">
                  <a16:creationId xmlns:a16="http://schemas.microsoft.com/office/drawing/2014/main" id="{63DD2407-1525-4AD8-A509-DF073CCE91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714780" y="2514600"/>
              <a:ext cx="914400" cy="914400"/>
            </a:xfrm>
            <a:prstGeom prst="rect">
              <a:avLst/>
            </a:prstGeom>
          </p:spPr>
        </p:pic>
        <p:pic>
          <p:nvPicPr>
            <p:cNvPr id="36" name="Graphic 35" descr="Television">
              <a:extLst>
                <a:ext uri="{FF2B5EF4-FFF2-40B4-BE49-F238E27FC236}">
                  <a16:creationId xmlns:a16="http://schemas.microsoft.com/office/drawing/2014/main" id="{1B132E17-B329-4E5E-942B-AAAD1E8B3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534158" y="2143586"/>
              <a:ext cx="1338356" cy="1338356"/>
            </a:xfrm>
            <a:prstGeom prst="rect">
              <a:avLst/>
            </a:prstGeom>
          </p:spPr>
        </p:pic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7928A8E-4710-414A-B3C2-E90299567618}"/>
                </a:ext>
              </a:extLst>
            </p:cNvPr>
            <p:cNvCxnSpPr/>
            <p:nvPr/>
          </p:nvCxnSpPr>
          <p:spPr>
            <a:xfrm flipH="1">
              <a:off x="8058615" y="3255998"/>
              <a:ext cx="108538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3" name="Graphic 42" descr="Document">
            <a:extLst>
              <a:ext uri="{FF2B5EF4-FFF2-40B4-BE49-F238E27FC236}">
                <a16:creationId xmlns:a16="http://schemas.microsoft.com/office/drawing/2014/main" id="{FC88381A-E080-4535-A321-68A759DAFD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471518" y="2071381"/>
            <a:ext cx="1338356" cy="1338356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4E153727-37DD-4B14-8E74-FE207715A8AD}"/>
              </a:ext>
            </a:extLst>
          </p:cNvPr>
          <p:cNvSpPr txBox="1"/>
          <p:nvPr/>
        </p:nvSpPr>
        <p:spPr>
          <a:xfrm>
            <a:off x="2014653" y="3781425"/>
            <a:ext cx="615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1</a:t>
            </a:r>
            <a:r>
              <a:rPr lang="en-US" sz="2400" b="1" dirty="0">
                <a:latin typeface="Century Gothic" panose="020B0502020202020204" pitchFamily="34" charset="0"/>
              </a:rPr>
              <a:t>x</a:t>
            </a:r>
            <a:endParaRPr lang="en-CA" sz="2400" b="1" dirty="0">
              <a:latin typeface="Century Gothic" panose="020B0502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571B29B-B794-4668-BC39-BF011E9825AC}"/>
              </a:ext>
            </a:extLst>
          </p:cNvPr>
          <p:cNvSpPr txBox="1"/>
          <p:nvPr/>
        </p:nvSpPr>
        <p:spPr>
          <a:xfrm>
            <a:off x="4650004" y="3781425"/>
            <a:ext cx="615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1</a:t>
            </a:r>
            <a:r>
              <a:rPr lang="en-US" sz="2400" b="1" dirty="0">
                <a:latin typeface="Century Gothic" panose="020B0502020202020204" pitchFamily="34" charset="0"/>
              </a:rPr>
              <a:t>x</a:t>
            </a:r>
            <a:endParaRPr lang="en-CA" sz="2400" b="1" dirty="0">
              <a:latin typeface="Century Gothic" panose="020B0502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9860452-A9FC-43D8-87EC-36B046710501}"/>
              </a:ext>
            </a:extLst>
          </p:cNvPr>
          <p:cNvSpPr txBox="1"/>
          <p:nvPr/>
        </p:nvSpPr>
        <p:spPr>
          <a:xfrm>
            <a:off x="7285355" y="3781425"/>
            <a:ext cx="615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1</a:t>
            </a:r>
            <a:r>
              <a:rPr lang="en-US" sz="2400" b="1" dirty="0">
                <a:latin typeface="Century Gothic" panose="020B0502020202020204" pitchFamily="34" charset="0"/>
              </a:rPr>
              <a:t>x</a:t>
            </a:r>
            <a:endParaRPr lang="en-CA" sz="2400" b="1" dirty="0">
              <a:latin typeface="Century Gothic" panose="020B0502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D546641-ADB4-458A-AD42-D68C67654FF2}"/>
              </a:ext>
            </a:extLst>
          </p:cNvPr>
          <p:cNvSpPr txBox="1"/>
          <p:nvPr/>
        </p:nvSpPr>
        <p:spPr>
          <a:xfrm>
            <a:off x="9920706" y="3781425"/>
            <a:ext cx="615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5</a:t>
            </a:r>
            <a:r>
              <a:rPr lang="en-US" sz="2400" b="1" dirty="0">
                <a:latin typeface="Century Gothic" panose="020B0502020202020204" pitchFamily="34" charset="0"/>
              </a:rPr>
              <a:t>x</a:t>
            </a:r>
            <a:endParaRPr lang="en-CA" sz="2400" b="1" dirty="0">
              <a:latin typeface="Century Gothic" panose="020B0502020202020204" pitchFamily="34" charset="0"/>
            </a:endParaRPr>
          </a:p>
        </p:txBody>
      </p:sp>
      <p:pic>
        <p:nvPicPr>
          <p:cNvPr id="52" name="Graphic 51" descr="Web cam">
            <a:extLst>
              <a:ext uri="{FF2B5EF4-FFF2-40B4-BE49-F238E27FC236}">
                <a16:creationId xmlns:a16="http://schemas.microsoft.com/office/drawing/2014/main" id="{729B4421-52A6-4D10-8102-555A87DAE4D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0800000">
            <a:off x="1866974" y="2818755"/>
            <a:ext cx="685650" cy="685650"/>
          </a:xfrm>
          <a:prstGeom prst="rect">
            <a:avLst/>
          </a:prstGeom>
        </p:spPr>
      </p:pic>
      <p:pic>
        <p:nvPicPr>
          <p:cNvPr id="53" name="Graphic 52" descr="Document">
            <a:extLst>
              <a:ext uri="{FF2B5EF4-FFF2-40B4-BE49-F238E27FC236}">
                <a16:creationId xmlns:a16="http://schemas.microsoft.com/office/drawing/2014/main" id="{3AF898FB-0DD5-4BF6-BA30-903E1351CA9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21090556">
            <a:off x="10836158" y="5444391"/>
            <a:ext cx="384583" cy="38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281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/>
      <p:bldP spid="4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3E170-6C6A-46C4-9391-9CBE9ECFD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Deliverable Dates</a:t>
            </a:r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63B95A-78F3-428B-843A-8E1418986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9E7B6-EE52-4C98-B22F-D4B9E597648E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F54BE4-2240-45D0-8DEA-3E5A42BC4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E6F284-D450-4C0D-B927-8571D0E24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24</a:t>
            </a:fld>
            <a:endParaRPr lang="en-CA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6E1790-0FBD-451D-B52C-53DE3DC23DCD}"/>
              </a:ext>
            </a:extLst>
          </p:cNvPr>
          <p:cNvCxnSpPr>
            <a:cxnSpLocks/>
          </p:cNvCxnSpPr>
          <p:nvPr/>
        </p:nvCxnSpPr>
        <p:spPr>
          <a:xfrm flipV="1">
            <a:off x="1570463" y="3385928"/>
            <a:ext cx="9051073" cy="43072"/>
          </a:xfrm>
          <a:prstGeom prst="line">
            <a:avLst/>
          </a:prstGeom>
          <a:ln w="762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8EA640E-88E3-4943-A481-5B86DEDE8236}"/>
              </a:ext>
            </a:extLst>
          </p:cNvPr>
          <p:cNvCxnSpPr>
            <a:cxnSpLocks/>
          </p:cNvCxnSpPr>
          <p:nvPr/>
        </p:nvCxnSpPr>
        <p:spPr>
          <a:xfrm>
            <a:off x="3001537" y="3518209"/>
            <a:ext cx="0" cy="130097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1BF65CC-6C04-400C-9EEA-4937BEAB264C}"/>
              </a:ext>
            </a:extLst>
          </p:cNvPr>
          <p:cNvSpPr txBox="1"/>
          <p:nvPr/>
        </p:nvSpPr>
        <p:spPr>
          <a:xfrm>
            <a:off x="3001537" y="3793494"/>
            <a:ext cx="17283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Nov 25</a:t>
            </a:r>
          </a:p>
          <a:p>
            <a:r>
              <a:rPr lang="en-US" dirty="0"/>
              <a:t>First Prototype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4C241EF-26E6-421B-B844-DA016B451BCC}"/>
              </a:ext>
            </a:extLst>
          </p:cNvPr>
          <p:cNvCxnSpPr>
            <a:cxnSpLocks/>
          </p:cNvCxnSpPr>
          <p:nvPr/>
        </p:nvCxnSpPr>
        <p:spPr>
          <a:xfrm>
            <a:off x="6807985" y="2034517"/>
            <a:ext cx="0" cy="12548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7FE7B2F-02F8-4177-83B9-1232CB11887D}"/>
              </a:ext>
            </a:extLst>
          </p:cNvPr>
          <p:cNvSpPr txBox="1"/>
          <p:nvPr/>
        </p:nvSpPr>
        <p:spPr>
          <a:xfrm>
            <a:off x="6856224" y="1950430"/>
            <a:ext cx="20842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Feb 10</a:t>
            </a:r>
          </a:p>
          <a:p>
            <a:r>
              <a:rPr lang="en-US" dirty="0"/>
              <a:t>Second Prototype</a:t>
            </a:r>
            <a:endParaRPr lang="en-CA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2085B7-1671-4B2B-9EB6-7A799276A400}"/>
              </a:ext>
            </a:extLst>
          </p:cNvPr>
          <p:cNvCxnSpPr>
            <a:cxnSpLocks/>
          </p:cNvCxnSpPr>
          <p:nvPr/>
        </p:nvCxnSpPr>
        <p:spPr>
          <a:xfrm flipH="1">
            <a:off x="10614101" y="3518209"/>
            <a:ext cx="7435" cy="9216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9452E83-4FEC-46BF-BD45-71B001A28798}"/>
              </a:ext>
            </a:extLst>
          </p:cNvPr>
          <p:cNvSpPr txBox="1"/>
          <p:nvPr/>
        </p:nvSpPr>
        <p:spPr>
          <a:xfrm>
            <a:off x="8132331" y="3793493"/>
            <a:ext cx="2481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+mj-lt"/>
              </a:rPr>
              <a:t>April 3</a:t>
            </a:r>
          </a:p>
          <a:p>
            <a:pPr algn="r"/>
            <a:r>
              <a:rPr lang="en-US" dirty="0"/>
              <a:t>Final Product Delivery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3C0D27-2B3E-4D05-9E1A-B25048D853E7}"/>
              </a:ext>
            </a:extLst>
          </p:cNvPr>
          <p:cNvSpPr txBox="1"/>
          <p:nvPr/>
        </p:nvSpPr>
        <p:spPr>
          <a:xfrm>
            <a:off x="1655955" y="3083172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2019</a:t>
            </a:r>
            <a:endParaRPr lang="en-CA" dirty="0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C1C52E4-63B2-45D8-8F36-6A1C24539943}"/>
              </a:ext>
            </a:extLst>
          </p:cNvPr>
          <p:cNvSpPr txBox="1"/>
          <p:nvPr/>
        </p:nvSpPr>
        <p:spPr>
          <a:xfrm>
            <a:off x="5012473" y="3079316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2020</a:t>
            </a:r>
            <a:endParaRPr lang="en-CA" dirty="0"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9A497B-319A-46D1-89EF-37ECB5174466}"/>
              </a:ext>
            </a:extLst>
          </p:cNvPr>
          <p:cNvSpPr txBox="1"/>
          <p:nvPr/>
        </p:nvSpPr>
        <p:spPr>
          <a:xfrm>
            <a:off x="3123173" y="4439825"/>
            <a:ext cx="2287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Initial ML 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Video capture from drone</a:t>
            </a:r>
            <a:endParaRPr lang="en-CA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C17EF3-ECBD-487A-A64B-6E1C51838C61}"/>
              </a:ext>
            </a:extLst>
          </p:cNvPr>
          <p:cNvSpPr txBox="1"/>
          <p:nvPr/>
        </p:nvSpPr>
        <p:spPr>
          <a:xfrm>
            <a:off x="6886125" y="2517072"/>
            <a:ext cx="2820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Drone, control, data transmission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Power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Intermediate ML</a:t>
            </a:r>
          </a:p>
        </p:txBody>
      </p:sp>
    </p:spTree>
    <p:extLst>
      <p:ext uri="{BB962C8B-B14F-4D97-AF65-F5344CB8AC3E}">
        <p14:creationId xmlns:p14="http://schemas.microsoft.com/office/powerpoint/2010/main" val="3749682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50"/>
                            </p:stCondLst>
                            <p:childTnLst>
                              <p:par>
                                <p:cTn id="12" presetID="1" presetClass="exit" presetSubtype="0" fill="hold" grpId="1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1" presetClass="entr" presetSubtype="0" fill="hold" grpId="2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50"/>
                            </p:stCondLst>
                            <p:childTnLst>
                              <p:par>
                                <p:cTn id="18" presetID="1" presetClass="exit" presetSubtype="0" fill="hold" grpId="3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4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00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50"/>
                            </p:stCondLst>
                            <p:childTnLst>
                              <p:par>
                                <p:cTn id="30" presetID="1" presetClass="entr" presetSubtype="0" fill="hold" grpId="2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00"/>
                            </p:stCondLst>
                            <p:childTnLst>
                              <p:par>
                                <p:cTn id="33" presetID="1" presetClass="exit" presetSubtype="0" fill="hold" grpId="3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950"/>
                            </p:stCondLst>
                            <p:childTnLst>
                              <p:par>
                                <p:cTn id="36" presetID="1" presetClass="entr" presetSubtype="0" fill="hold" grpId="4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"/>
                            </p:stCondLst>
                            <p:childTnLst>
                              <p:par>
                                <p:cTn id="47" presetID="1" presetClass="exit" presetSubtype="0" fill="hold" grpId="1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"/>
                            </p:stCondLst>
                            <p:childTnLst>
                              <p:par>
                                <p:cTn id="50" presetID="1" presetClass="entr" presetSubtype="0" fill="hold" grpId="2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"/>
                            </p:stCondLst>
                            <p:childTnLst>
                              <p:par>
                                <p:cTn id="53" presetID="1" presetClass="exit" presetSubtype="0" fill="hold" grpId="3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" presetClass="entr" presetSubtype="0" fill="hold" grpId="4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50"/>
                            </p:stCondLst>
                            <p:childTnLst>
                              <p:par>
                                <p:cTn id="77" presetID="1" presetClass="entr" presetSubtype="0" fill="hold" grpId="2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00"/>
                            </p:stCondLst>
                            <p:childTnLst>
                              <p:par>
                                <p:cTn id="80" presetID="1" presetClass="exit" presetSubtype="0" fill="hold" grpId="3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50"/>
                            </p:stCondLst>
                            <p:childTnLst>
                              <p:par>
                                <p:cTn id="83" presetID="1" presetClass="entr" presetSubtype="0" fill="hold" grpId="4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3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50"/>
                            </p:stCondLst>
                            <p:childTnLst>
                              <p:par>
                                <p:cTn id="105" presetID="1" presetClass="exit" presetSubtype="0" fill="hold" grpId="1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00"/>
                            </p:stCondLst>
                            <p:childTnLst>
                              <p:par>
                                <p:cTn id="108" presetID="1" presetClass="entr" presetSubtype="0" fill="hold" grpId="2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50"/>
                            </p:stCondLst>
                            <p:childTnLst>
                              <p:par>
                                <p:cTn id="111" presetID="1" presetClass="exit" presetSubtype="0" fill="hold" grpId="3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00"/>
                            </p:stCondLst>
                            <p:childTnLst>
                              <p:par>
                                <p:cTn id="114" presetID="1" presetClass="entr" presetSubtype="0" fill="hold" grpId="4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1" grpId="2"/>
      <p:bldP spid="11" grpId="3"/>
      <p:bldP spid="11" grpId="4"/>
      <p:bldP spid="13" grpId="0"/>
      <p:bldP spid="13" grpId="1"/>
      <p:bldP spid="13" grpId="2"/>
      <p:bldP spid="13" grpId="3"/>
      <p:bldP spid="13" grpId="4"/>
      <p:bldP spid="15" grpId="0"/>
      <p:bldP spid="15" grpId="1"/>
      <p:bldP spid="15" grpId="2"/>
      <p:bldP spid="15" grpId="3"/>
      <p:bldP spid="15" grpId="4"/>
      <p:bldP spid="18" grpId="0"/>
      <p:bldP spid="18" grpId="1"/>
      <p:bldP spid="18" grpId="2"/>
      <p:bldP spid="18" grpId="3"/>
      <p:bldP spid="18" grpId="4"/>
      <p:bldP spid="19" grpId="0"/>
      <p:bldP spid="19" grpId="1"/>
      <p:bldP spid="19" grpId="2"/>
      <p:bldP spid="19" grpId="3"/>
      <p:bldP spid="19" grpId="4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28E73-1789-40CC-BD48-13A96483E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Immediate Steps</a:t>
            </a:r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0F0AB8-61BE-480D-B482-B76511381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9E7B6-EE52-4C98-B22F-D4B9E597648E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8CB79-9A31-4178-BD12-4B118A80B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5AF006-73D6-430E-A9C4-2E7E6401B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25</a:t>
            </a:fld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FBDFB1-C54B-4D7D-B257-DB2A419E1ECD}"/>
              </a:ext>
            </a:extLst>
          </p:cNvPr>
          <p:cNvSpPr txBox="1"/>
          <p:nvPr/>
        </p:nvSpPr>
        <p:spPr>
          <a:xfrm>
            <a:off x="1675844" y="3631104"/>
            <a:ext cx="20665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Start </a:t>
            </a:r>
            <a:r>
              <a:rPr lang="en-US" sz="2800" dirty="0">
                <a:latin typeface="+mj-lt"/>
              </a:rPr>
              <a:t>Small</a:t>
            </a:r>
            <a:endParaRPr lang="en-CA" sz="28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2954A5-317D-475A-A28C-9F20469CF0DA}"/>
              </a:ext>
            </a:extLst>
          </p:cNvPr>
          <p:cNvSpPr txBox="1"/>
          <p:nvPr/>
        </p:nvSpPr>
        <p:spPr>
          <a:xfrm>
            <a:off x="4814983" y="3631104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Start </a:t>
            </a:r>
            <a:r>
              <a:rPr lang="en-US" sz="2800" dirty="0">
                <a:latin typeface="+mj-lt"/>
              </a:rPr>
              <a:t>Quickly</a:t>
            </a:r>
            <a:endParaRPr lang="en-CA" sz="28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E4BC24-E009-4D58-9DFC-7AE5E0CB6798}"/>
              </a:ext>
            </a:extLst>
          </p:cNvPr>
          <p:cNvSpPr txBox="1"/>
          <p:nvPr/>
        </p:nvSpPr>
        <p:spPr>
          <a:xfrm>
            <a:off x="8297166" y="3631104"/>
            <a:ext cx="2348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Start </a:t>
            </a:r>
            <a:r>
              <a:rPr lang="en-US" sz="2800" dirty="0">
                <a:latin typeface="+mj-lt"/>
              </a:rPr>
              <a:t>Legally</a:t>
            </a:r>
            <a:endParaRPr lang="en-CA" sz="2800" dirty="0">
              <a:latin typeface="+mj-lt"/>
            </a:endParaRPr>
          </a:p>
        </p:txBody>
      </p:sp>
      <p:pic>
        <p:nvPicPr>
          <p:cNvPr id="10" name="Graphic 9" descr="Stopwatch">
            <a:extLst>
              <a:ext uri="{FF2B5EF4-FFF2-40B4-BE49-F238E27FC236}">
                <a16:creationId xmlns:a16="http://schemas.microsoft.com/office/drawing/2014/main" id="{D11A9D3F-8061-49BA-B787-E4C12DB406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62600" y="2716704"/>
            <a:ext cx="914400" cy="914400"/>
          </a:xfrm>
          <a:prstGeom prst="rect">
            <a:avLst/>
          </a:prstGeom>
        </p:spPr>
      </p:pic>
      <p:pic>
        <p:nvPicPr>
          <p:cNvPr id="14" name="Graphic 13" descr="Gavel">
            <a:extLst>
              <a:ext uri="{FF2B5EF4-FFF2-40B4-BE49-F238E27FC236}">
                <a16:creationId xmlns:a16="http://schemas.microsoft.com/office/drawing/2014/main" id="{F90752DF-5A32-45BB-81F3-1A15F4CE7E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4326" y="2716704"/>
            <a:ext cx="914400" cy="914400"/>
          </a:xfrm>
          <a:prstGeom prst="rect">
            <a:avLst/>
          </a:prstGeom>
        </p:spPr>
      </p:pic>
      <p:pic>
        <p:nvPicPr>
          <p:cNvPr id="16" name="Graphic 15" descr="Hammer">
            <a:extLst>
              <a:ext uri="{FF2B5EF4-FFF2-40B4-BE49-F238E27FC236}">
                <a16:creationId xmlns:a16="http://schemas.microsoft.com/office/drawing/2014/main" id="{30BC8C46-1A37-4B96-8E4D-8CD4CB3225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51939" y="2716704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70967D7-1ADE-489B-8549-41D6E687EBC9}"/>
              </a:ext>
            </a:extLst>
          </p:cNvPr>
          <p:cNvSpPr txBox="1"/>
          <p:nvPr/>
        </p:nvSpPr>
        <p:spPr>
          <a:xfrm>
            <a:off x="1184522" y="4407003"/>
            <a:ext cx="3049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Function over scale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Integrate existing model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288FC65-AA9E-4501-8CF0-CD9CC44393A5}"/>
              </a:ext>
            </a:extLst>
          </p:cNvPr>
          <p:cNvSpPr txBox="1"/>
          <p:nvPr/>
        </p:nvSpPr>
        <p:spPr>
          <a:xfrm>
            <a:off x="4483962" y="4407003"/>
            <a:ext cx="3071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purchasing plans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Tool setup takes time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D68E710-77DD-4FC9-965E-24422DED70A2}"/>
              </a:ext>
            </a:extLst>
          </p:cNvPr>
          <p:cNvSpPr txBox="1"/>
          <p:nvPr/>
        </p:nvSpPr>
        <p:spPr>
          <a:xfrm>
            <a:off x="7840903" y="4407003"/>
            <a:ext cx="34366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Drone registration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Pilot and radio certifications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28645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B7C02D-6AA0-48A4-B9E7-319165836283}"/>
              </a:ext>
            </a:extLst>
          </p:cNvPr>
          <p:cNvSpPr txBox="1"/>
          <p:nvPr/>
        </p:nvSpPr>
        <p:spPr>
          <a:xfrm>
            <a:off x="4364597" y="1997839"/>
            <a:ext cx="346280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0" dirty="0">
                <a:latin typeface="+mj-lt"/>
                <a:cs typeface="Suisse Int'l Black" panose="020B0A04000000000000" pitchFamily="34" charset="-78"/>
              </a:rPr>
              <a:t>Q?</a:t>
            </a:r>
            <a:endParaRPr lang="en-CA" sz="18000" dirty="0">
              <a:cs typeface="Suisse Int'l UltraLight" panose="020B0304000000000000" pitchFamily="34" charset="-7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C1ECCD-8D66-4BC1-9F42-705F612E5289}"/>
              </a:ext>
            </a:extLst>
          </p:cNvPr>
          <p:cNvSpPr/>
          <p:nvPr/>
        </p:nvSpPr>
        <p:spPr>
          <a:xfrm>
            <a:off x="6718528" y="3724275"/>
            <a:ext cx="420460" cy="3976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32445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8E91D3F-BA1E-4451-9CC9-3FC8053D7D7D}"/>
              </a:ext>
            </a:extLst>
          </p:cNvPr>
          <p:cNvSpPr/>
          <p:nvPr/>
        </p:nvSpPr>
        <p:spPr>
          <a:xfrm>
            <a:off x="0" y="1040277"/>
            <a:ext cx="12192000" cy="58177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3EB2B3-BA20-4DF4-BCA4-51F2A68734A9}"/>
              </a:ext>
            </a:extLst>
          </p:cNvPr>
          <p:cNvSpPr txBox="1"/>
          <p:nvPr/>
        </p:nvSpPr>
        <p:spPr>
          <a:xfrm>
            <a:off x="378001" y="209280"/>
            <a:ext cx="9829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+mj-lt"/>
                <a:cs typeface="Suisse Int'l Black" panose="020B0A04000000000000" pitchFamily="34" charset="-78"/>
              </a:rPr>
              <a:t>Q</a:t>
            </a:r>
            <a:r>
              <a:rPr lang="en-US" sz="4800" dirty="0">
                <a:cs typeface="Suisse Int'l Black" panose="020B0A04000000000000" pitchFamily="34" charset="-78"/>
              </a:rPr>
              <a:t>?</a:t>
            </a:r>
            <a:endParaRPr lang="en-CA" sz="4800" dirty="0">
              <a:cs typeface="Suisse Int'l UltraLight" panose="020B0304000000000000" pitchFamily="34" charset="-78"/>
            </a:endParaRPr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43" name="Summary Zoom 42">
                <a:extLst>
                  <a:ext uri="{FF2B5EF4-FFF2-40B4-BE49-F238E27FC236}">
                    <a16:creationId xmlns:a16="http://schemas.microsoft.com/office/drawing/2014/main" id="{2A6C817E-9B1E-4F78-BF8C-68B32E7C56D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22122927"/>
                  </p:ext>
                </p:extLst>
              </p:nvPr>
            </p:nvGraphicFramePr>
            <p:xfrm>
              <a:off x="-2" y="1040277"/>
              <a:ext cx="12192001" cy="5817722"/>
            </p:xfrm>
            <a:graphic>
              <a:graphicData uri="http://schemas.microsoft.com/office/powerpoint/2016/summaryzoom">
                <psuz:summaryZm>
                  <psuz:summaryZmObj sectionId="{E12DE5F7-0020-487E-86ED-6CADFABF43DE}">
                    <psuz:zmPr id="{D75DAE38-9141-46E5-8EE6-3CDCF9538308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310926" y="159988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F0F112C1-3D96-46C2-8FDB-1DA9E179A8D9}">
                    <psuz:zmPr id="{3A90F3DE-0A21-46D4-9817-78C8D3ADCB5D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725280" y="159988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2067B8A4-927F-4114-A730-41165D0D844E}">
                    <psuz:zmPr id="{A5754B2B-1A77-4D7F-A623-46B875CC5D2F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6139634" y="159988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E2F473E8-EC7D-4A8A-B98B-3CBF34E9CEF3}">
                    <psuz:zmPr id="{7211E535-07E2-4642-AFF8-F13C3D08C43F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8553988" y="159988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9F67D5D6-5338-4BA3-81E6-8A351F0101CB}">
                    <psuz:zmPr id="{D4DBDE3E-D054-428C-A97D-E66926E11E71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310926" y="1556241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E0957A73-B1C9-4DB9-A221-14B90EF85078}">
                    <psuz:zmPr id="{8A313E54-05A9-4B94-8C50-AA4E2BA0AE78}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725280" y="1556241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1AD0C419-5D39-408A-85BA-D4D885CF0BDB}">
                    <psuz:zmPr id="{B775689F-B490-457D-894D-0E149FF12C03}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6139634" y="1556241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032A1DCF-446A-4DA5-96D2-CF9489E6B738}">
                    <psuz:zmPr id="{C3DB56B9-D1BD-4630-8CDF-0E88BEA56E24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8553988" y="1556241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7834CCB9-52D1-4785-9F37-6271FEFFAE5D}">
                    <psuz:zmPr id="{E33F5AC6-89ED-48D2-8872-8CC60DEA473B}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310926" y="2952494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4F988584-F949-46E5-9A02-109757AECD50}">
                    <psuz:zmPr id="{8F900891-3CAC-4C3A-B7A7-86CA527336C6}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725280" y="2952494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C3BA8E38-19AB-4B12-8C4A-D1660C6A02BA}">
                    <psuz:zmPr id="{7F9FBA0E-E761-412D-BD9C-BEFBD4F4F76D}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6139634" y="2952494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5FCF5176-6D04-4201-9EEE-7A50899BAE19}">
                    <psuz:zmPr id="{B1798BCD-399A-421F-8088-A7B1CF79ADAA}" transitionDur="100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8553988" y="2952494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DF1A626D-940D-44A1-9824-25A738943A9A}">
                    <psuz:zmPr id="{A5076C33-56E5-4271-8B1A-1ECC0197C12A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310926" y="4348747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2FCFDC28-753B-4F04-A050-8DCD5E51C2B2}">
                    <psuz:zmPr id="{3FB7D63F-8168-473D-844F-1F817FADC5B0}" transitionDur="1000">
                      <p166:blipFill xmlns:p166="http://schemas.microsoft.com/office/powerpoint/2016/6/main">
                        <a:blip r:embed="rId1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725280" y="4348747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3AC2A3B1-BD67-4F87-B109-ABFE31111812}">
                    <psuz:zmPr id="{CD39ED05-0364-435D-9043-8F224187979D}" transitionDur="1000">
                      <p166:blipFill xmlns:p166="http://schemas.microsoft.com/office/powerpoint/2016/6/main">
                        <a:blip r:embed="rId1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6139634" y="4348747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CEB0067F-EC2A-4C7B-967E-62E14C7C0D36}">
                    <psuz:zmPr id="{640ADB10-7DB5-4703-8C03-78DC03A302E6}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8553988" y="4348747"/>
                          <a:ext cx="2327088" cy="13089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43" name="Summary Zoom 42">
                <a:extLst>
                  <a:ext uri="{FF2B5EF4-FFF2-40B4-BE49-F238E27FC236}">
                    <a16:creationId xmlns:a16="http://schemas.microsoft.com/office/drawing/2014/main" id="{2A6C817E-9B1E-4F78-BF8C-68B32E7C56DF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-2" y="1040277"/>
                <a:ext cx="12192001" cy="5817722"/>
                <a:chOff x="-2" y="1040277"/>
                <a:chExt cx="12192001" cy="5817722"/>
              </a:xfrm>
            </p:grpSpPr>
            <p:pic>
              <p:nvPicPr>
                <p:cNvPr id="3" name="Picture 3">
                  <a:hlinkClick r:id="rId1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310924" y="1200265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4" name="Picture 4">
                  <a:hlinkClick r:id="rId1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725278" y="1200265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5" name="Picture 5">
                  <a:hlinkClick r:id="rId20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139632" y="1200265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7" name="Picture 7">
                  <a:hlinkClick r:id="rId21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553986" y="1200265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8" name="Picture 8">
                  <a:hlinkClick r:id="rId22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310924" y="2596518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9" name="Picture 9">
                  <a:hlinkClick r:id="rId23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725278" y="2596518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0" name="Picture 10">
                  <a:hlinkClick r:id="rId24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139632" y="2596518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1" name="Picture 11">
                  <a:hlinkClick r:id="rId25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553986" y="2596518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2" name="Picture 12">
                  <a:hlinkClick r:id="rId26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310924" y="3992771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3" name="Picture 13">
                  <a:hlinkClick r:id="rId2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725278" y="3992771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4" name="Picture 14">
                  <a:hlinkClick r:id="rId2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6139632" y="3992771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5" name="Picture 15">
                  <a:hlinkClick r:id="rId2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8553986" y="3992771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6" name="Picture 16">
                  <a:hlinkClick r:id="rId30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310924" y="5389024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7" name="Picture 17">
                  <a:hlinkClick r:id="rId31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3725278" y="5389024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8" name="Picture 18">
                  <a:hlinkClick r:id="rId32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6139632" y="5389024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9" name="Picture 19">
                  <a:hlinkClick r:id="rId33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8553986" y="5389024"/>
                  <a:ext cx="2327088" cy="130898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936401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8E312-7610-4FC8-8008-6DB177117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93995"/>
            <a:ext cx="10515600" cy="2387600"/>
          </a:xfrm>
        </p:spPr>
        <p:txBody>
          <a:bodyPr>
            <a:normAutofit/>
          </a:bodyPr>
          <a:lstStyle/>
          <a:p>
            <a:r>
              <a:rPr lang="en-US" dirty="0"/>
              <a:t>Thanks For Listening:</a:t>
            </a:r>
            <a:br>
              <a:rPr lang="en-US" dirty="0"/>
            </a:br>
            <a:r>
              <a:rPr lang="en-US" dirty="0"/>
              <a:t>Milestone I Presentation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99CF27-1C61-4794-9E2B-BF737D925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173670"/>
            <a:ext cx="10515600" cy="1208855"/>
          </a:xfrm>
        </p:spPr>
        <p:txBody>
          <a:bodyPr/>
          <a:lstStyle/>
          <a:p>
            <a:r>
              <a:rPr lang="en-US" dirty="0"/>
              <a:t>FPGA for Machine Learning on a Drone</a:t>
            </a:r>
            <a:endParaRPr lang="en-CA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Video Drone">
                <a:extLst>
                  <a:ext uri="{FF2B5EF4-FFF2-40B4-BE49-F238E27FC236}">
                    <a16:creationId xmlns:a16="http://schemas.microsoft.com/office/drawing/2014/main" id="{6677E8EE-6146-46EA-8085-6E19A18E591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8277283"/>
                  </p:ext>
                </p:extLst>
              </p:nvPr>
            </p:nvGraphicFramePr>
            <p:xfrm>
              <a:off x="8396100" y="4777407"/>
              <a:ext cx="2995546" cy="113165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95546" cy="1131652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698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Video Drone">
                <a:extLst>
                  <a:ext uri="{FF2B5EF4-FFF2-40B4-BE49-F238E27FC236}">
                    <a16:creationId xmlns:a16="http://schemas.microsoft.com/office/drawing/2014/main" id="{6677E8EE-6146-46EA-8085-6E19A18E59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96100" y="4777407"/>
                <a:ext cx="2995546" cy="11316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7213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2859376" y="1997839"/>
            <a:ext cx="503214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0" dirty="0">
                <a:latin typeface="+mj-lt"/>
              </a:rPr>
              <a:t>Why</a:t>
            </a:r>
            <a:endParaRPr lang="en-CA" sz="18000" dirty="0"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D25D3B-CF8A-415C-A795-BB62C1D3CF30}"/>
              </a:ext>
            </a:extLst>
          </p:cNvPr>
          <p:cNvSpPr/>
          <p:nvPr/>
        </p:nvSpPr>
        <p:spPr>
          <a:xfrm>
            <a:off x="7706858" y="3057019"/>
            <a:ext cx="162576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0" dirty="0">
                <a:latin typeface="+mj-lt"/>
              </a:rPr>
              <a:t>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7296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1.85185E-6 L 1.875E-6 -0.1544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7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&amp; Purpose</a:t>
            </a:r>
            <a:endParaRPr lang="en-CA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A5A286D-9EDA-4C6C-9730-A4493C356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Increasing </a:t>
            </a:r>
            <a:r>
              <a:rPr lang="en-US" i="1" dirty="0">
                <a:latin typeface="+mj-lt"/>
              </a:rPr>
              <a:t>machine learning</a:t>
            </a:r>
            <a:r>
              <a:rPr lang="en-US" dirty="0">
                <a:latin typeface="+mj-lt"/>
              </a:rPr>
              <a:t> </a:t>
            </a:r>
            <a:r>
              <a:rPr lang="en-US" dirty="0"/>
              <a:t>and </a:t>
            </a:r>
            <a:r>
              <a:rPr lang="en-US" i="1" dirty="0">
                <a:latin typeface="+mj-lt"/>
              </a:rPr>
              <a:t>drone</a:t>
            </a:r>
            <a:r>
              <a:rPr lang="en-US" dirty="0"/>
              <a:t> applications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No existing combination of FPGA + ML + drone on the market</a:t>
            </a:r>
          </a:p>
          <a:p>
            <a:pPr marL="0" indent="0">
              <a:lnSpc>
                <a:spcPct val="150000"/>
              </a:lnSpc>
              <a:buNone/>
            </a:pPr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353B95-E5F1-42F5-87A5-2D88ED6075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05D240BC-8E9A-47A8-B633-7DAD710A1D45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1B9418-0CF6-41C7-B0E5-13D1E2D9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A81E76-F737-4F1E-83FF-7DF2ECC55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4</a:t>
            </a:fld>
            <a:endParaRPr lang="en-CA" dirty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95AB26A-528A-4C0E-8CB0-A6AA6FDA5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38600" y="3960110"/>
            <a:ext cx="1657350" cy="165735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083299C2-283B-4475-8A81-C3634080350C}"/>
              </a:ext>
            </a:extLst>
          </p:cNvPr>
          <p:cNvGrpSpPr/>
          <p:nvPr/>
        </p:nvGrpSpPr>
        <p:grpSpPr>
          <a:xfrm>
            <a:off x="7710600" y="3817460"/>
            <a:ext cx="1800000" cy="1800000"/>
            <a:chOff x="2309219" y="3890963"/>
            <a:chExt cx="1800000" cy="1800000"/>
          </a:xfrm>
        </p:grpSpPr>
        <p:pic>
          <p:nvPicPr>
            <p:cNvPr id="11" name="Graphic 10" descr="Processor">
              <a:extLst>
                <a:ext uri="{FF2B5EF4-FFF2-40B4-BE49-F238E27FC236}">
                  <a16:creationId xmlns:a16="http://schemas.microsoft.com/office/drawing/2014/main" id="{FD2A43AD-2420-4EF0-BA84-4FE6E5B5C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09219" y="3890963"/>
              <a:ext cx="1800000" cy="18000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F686115-E410-4FDD-8F63-6F0EA20F1C35}"/>
                </a:ext>
              </a:extLst>
            </p:cNvPr>
            <p:cNvSpPr/>
            <p:nvPr/>
          </p:nvSpPr>
          <p:spPr>
            <a:xfrm>
              <a:off x="2748228" y="4362449"/>
              <a:ext cx="899847" cy="86575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54FF3D2-02C0-4165-B6CC-AA78A2F41FF7}"/>
                </a:ext>
              </a:extLst>
            </p:cNvPr>
            <p:cNvSpPr txBox="1"/>
            <p:nvPr/>
          </p:nvSpPr>
          <p:spPr>
            <a:xfrm>
              <a:off x="2785217" y="4606296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+mj-lt"/>
                </a:rPr>
                <a:t>FPGA</a:t>
              </a:r>
              <a:endParaRPr lang="en-CA" dirty="0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20" name="Picture 19" descr="A close up of a logo&#10;&#10;Description automatically generated">
            <a:extLst>
              <a:ext uri="{FF2B5EF4-FFF2-40B4-BE49-F238E27FC236}">
                <a16:creationId xmlns:a16="http://schemas.microsoft.com/office/drawing/2014/main" id="{0EBA1B11-DEEE-418D-86C0-F1019F2633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56" y="4075567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092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4D494-E9F8-47A7-B86F-AFC27907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&amp; Purpose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3684D-E5E1-407D-B7B3-533B3300B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 to combine all of them → </a:t>
            </a:r>
            <a:r>
              <a:rPr lang="en-US" i="1" dirty="0">
                <a:latin typeface="+mj-lt"/>
              </a:rPr>
              <a:t>computing platform</a:t>
            </a:r>
          </a:p>
          <a:p>
            <a:pPr lvl="1"/>
            <a:r>
              <a:rPr lang="en-US" dirty="0"/>
              <a:t>Accelerate ML using FPGA</a:t>
            </a:r>
          </a:p>
          <a:p>
            <a:pPr lvl="1"/>
            <a:r>
              <a:rPr lang="en-US" dirty="0"/>
              <a:t>FPGA on deployed on the drone</a:t>
            </a:r>
          </a:p>
          <a:p>
            <a:r>
              <a:rPr lang="en-US" dirty="0"/>
              <a:t>Communicate with ground station</a:t>
            </a:r>
          </a:p>
          <a:p>
            <a:r>
              <a:rPr lang="en-US" dirty="0"/>
              <a:t>Detect pedestrians from above</a:t>
            </a:r>
          </a:p>
          <a:p>
            <a:r>
              <a:rPr lang="en-US" dirty="0"/>
              <a:t>For client’s research in ML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B4DD5-E07D-4ABF-B70B-B181EB878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E223-1DAC-4D8D-BA58-2072307D0FCA}" type="datetime1">
              <a:rPr lang="en-CA" smtClean="0"/>
              <a:t>2019-10-17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C8637-DF88-4AF1-98E9-6F30A7DC1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84BA5-97DB-48A0-BC4C-7DB5A437A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5</a:t>
            </a:fld>
            <a:endParaRPr lang="en-CA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4E1DA8D-CF0E-4D25-839C-32F7DD315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87060" y="4143068"/>
            <a:ext cx="720000" cy="7200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238104D-D7F2-4AD0-956C-E7B422890AEF}"/>
              </a:ext>
            </a:extLst>
          </p:cNvPr>
          <p:cNvGrpSpPr/>
          <p:nvPr/>
        </p:nvGrpSpPr>
        <p:grpSpPr>
          <a:xfrm>
            <a:off x="8347060" y="3428784"/>
            <a:ext cx="720000" cy="720000"/>
            <a:chOff x="2309219" y="3890963"/>
            <a:chExt cx="1800000" cy="1800000"/>
          </a:xfrm>
        </p:grpSpPr>
        <p:pic>
          <p:nvPicPr>
            <p:cNvPr id="9" name="Graphic 8" descr="Processor">
              <a:extLst>
                <a:ext uri="{FF2B5EF4-FFF2-40B4-BE49-F238E27FC236}">
                  <a16:creationId xmlns:a16="http://schemas.microsoft.com/office/drawing/2014/main" id="{6349982B-6D0D-4C25-A8FD-8CDD4AF4E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09219" y="3890963"/>
              <a:ext cx="1800000" cy="18000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6A5B791-092C-4CAD-ADAE-F1EE21F91B2A}"/>
                </a:ext>
              </a:extLst>
            </p:cNvPr>
            <p:cNvSpPr/>
            <p:nvPr/>
          </p:nvSpPr>
          <p:spPr>
            <a:xfrm>
              <a:off x="2748228" y="4362449"/>
              <a:ext cx="899847" cy="86575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366A2F9-2B79-49E7-A2AF-0BD300548F03}"/>
                </a:ext>
              </a:extLst>
            </p:cNvPr>
            <p:cNvSpPr txBox="1"/>
            <p:nvPr/>
          </p:nvSpPr>
          <p:spPr>
            <a:xfrm>
              <a:off x="2566566" y="4502423"/>
              <a:ext cx="1263168" cy="5770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>
                  <a:solidFill>
                    <a:schemeClr val="bg1"/>
                  </a:solidFill>
                  <a:latin typeface="+mj-lt"/>
                </a:rPr>
                <a:t>FPGA</a:t>
              </a:r>
              <a:endParaRPr lang="en-CA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5583C93F-B7F9-48E1-80EF-B40B0C89C4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705" y="3358931"/>
            <a:ext cx="720000" cy="720000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7DBA5168-EB09-4BA1-8CAC-214EBF031D95}"/>
              </a:ext>
            </a:extLst>
          </p:cNvPr>
          <p:cNvSpPr/>
          <p:nvPr/>
        </p:nvSpPr>
        <p:spPr>
          <a:xfrm>
            <a:off x="7232531" y="2895102"/>
            <a:ext cx="2137158" cy="213715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6" name="Graphic 15" descr="Cell Tower">
            <a:extLst>
              <a:ext uri="{FF2B5EF4-FFF2-40B4-BE49-F238E27FC236}">
                <a16:creationId xmlns:a16="http://schemas.microsoft.com/office/drawing/2014/main" id="{F8DD4D26-8AD9-4638-805B-19D9FB0FD2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24010" y="5070265"/>
            <a:ext cx="914400" cy="91440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69FA9971-2B16-45C7-B476-C2DFFD9A1A8D}"/>
              </a:ext>
            </a:extLst>
          </p:cNvPr>
          <p:cNvGrpSpPr/>
          <p:nvPr/>
        </p:nvGrpSpPr>
        <p:grpSpPr>
          <a:xfrm rot="18325686">
            <a:off x="9577546" y="4512139"/>
            <a:ext cx="338607" cy="881294"/>
            <a:chOff x="9301777" y="3326690"/>
            <a:chExt cx="301593" cy="1182964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A422D33-D0BA-4CE4-899A-37D67CEE52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01777" y="3326690"/>
              <a:ext cx="0" cy="1182964"/>
            </a:xfrm>
            <a:prstGeom prst="straightConnector1">
              <a:avLst/>
            </a:prstGeom>
            <a:ln w="76200">
              <a:solidFill>
                <a:schemeClr val="accent2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8D930AE-C210-4F34-A33E-51C72F8FD4C8}"/>
                </a:ext>
              </a:extLst>
            </p:cNvPr>
            <p:cNvCxnSpPr>
              <a:cxnSpLocks/>
            </p:cNvCxnSpPr>
            <p:nvPr/>
          </p:nvCxnSpPr>
          <p:spPr>
            <a:xfrm>
              <a:off x="9603370" y="3326690"/>
              <a:ext cx="0" cy="1182964"/>
            </a:xfrm>
            <a:prstGeom prst="straightConnector1">
              <a:avLst/>
            </a:prstGeom>
            <a:ln w="76200">
              <a:solidFill>
                <a:schemeClr val="accent2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0741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eople walking down a street&#10;&#10;Description automatically generated">
            <a:extLst>
              <a:ext uri="{FF2B5EF4-FFF2-40B4-BE49-F238E27FC236}">
                <a16:creationId xmlns:a16="http://schemas.microsoft.com/office/drawing/2014/main" id="{4453C282-0EDA-43D7-A223-A5D010FD34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077B826-3737-4E9B-A165-85BE99C41E28}"/>
              </a:ext>
            </a:extLst>
          </p:cNvPr>
          <p:cNvSpPr/>
          <p:nvPr/>
        </p:nvSpPr>
        <p:spPr>
          <a:xfrm>
            <a:off x="1790434" y="3683178"/>
            <a:ext cx="607468" cy="1240514"/>
          </a:xfrm>
          <a:prstGeom prst="rect">
            <a:avLst/>
          </a:prstGeom>
          <a:noFill/>
          <a:ln w="38100">
            <a:solidFill>
              <a:srgbClr val="1FFF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EE75CA-14AC-4A67-AA34-4798C56D6BAF}"/>
              </a:ext>
            </a:extLst>
          </p:cNvPr>
          <p:cNvSpPr/>
          <p:nvPr/>
        </p:nvSpPr>
        <p:spPr>
          <a:xfrm>
            <a:off x="4188316" y="2786362"/>
            <a:ext cx="607468" cy="1285275"/>
          </a:xfrm>
          <a:prstGeom prst="rect">
            <a:avLst/>
          </a:prstGeom>
          <a:noFill/>
          <a:ln w="38100">
            <a:solidFill>
              <a:srgbClr val="1FFF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CB495D-3288-4E38-A88A-0A9BB1296D8C}"/>
              </a:ext>
            </a:extLst>
          </p:cNvPr>
          <p:cNvSpPr/>
          <p:nvPr/>
        </p:nvSpPr>
        <p:spPr>
          <a:xfrm>
            <a:off x="4853353" y="2722952"/>
            <a:ext cx="459331" cy="1285275"/>
          </a:xfrm>
          <a:prstGeom prst="rect">
            <a:avLst/>
          </a:prstGeom>
          <a:noFill/>
          <a:ln w="38100">
            <a:solidFill>
              <a:srgbClr val="1FFF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D1B363-64DC-4228-8AF9-2B39C77ED710}"/>
              </a:ext>
            </a:extLst>
          </p:cNvPr>
          <p:cNvSpPr/>
          <p:nvPr/>
        </p:nvSpPr>
        <p:spPr>
          <a:xfrm>
            <a:off x="914399" y="703385"/>
            <a:ext cx="446543" cy="1022038"/>
          </a:xfrm>
          <a:prstGeom prst="rect">
            <a:avLst/>
          </a:prstGeom>
          <a:noFill/>
          <a:ln w="38100">
            <a:solidFill>
              <a:srgbClr val="1FFF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FDA2A1F-1619-4550-BF54-9ABCDD40E096}"/>
              </a:ext>
            </a:extLst>
          </p:cNvPr>
          <p:cNvSpPr/>
          <p:nvPr/>
        </p:nvSpPr>
        <p:spPr>
          <a:xfrm>
            <a:off x="5619617" y="6041648"/>
            <a:ext cx="607468" cy="1285275"/>
          </a:xfrm>
          <a:prstGeom prst="rect">
            <a:avLst/>
          </a:prstGeom>
          <a:noFill/>
          <a:ln w="38100">
            <a:solidFill>
              <a:srgbClr val="1FFF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152564-E98D-4C60-8792-237304B3BB6A}"/>
              </a:ext>
            </a:extLst>
          </p:cNvPr>
          <p:cNvSpPr/>
          <p:nvPr/>
        </p:nvSpPr>
        <p:spPr>
          <a:xfrm>
            <a:off x="6924076" y="5990492"/>
            <a:ext cx="607468" cy="1285275"/>
          </a:xfrm>
          <a:prstGeom prst="rect">
            <a:avLst/>
          </a:prstGeom>
          <a:noFill/>
          <a:ln w="38100">
            <a:solidFill>
              <a:srgbClr val="1FFF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9FC71E-E31C-4961-AF8A-E1D3A8BC2EA3}"/>
              </a:ext>
            </a:extLst>
          </p:cNvPr>
          <p:cNvSpPr/>
          <p:nvPr/>
        </p:nvSpPr>
        <p:spPr>
          <a:xfrm>
            <a:off x="9182365" y="2455452"/>
            <a:ext cx="536065" cy="1182965"/>
          </a:xfrm>
          <a:prstGeom prst="rect">
            <a:avLst/>
          </a:prstGeom>
          <a:noFill/>
          <a:ln w="38100">
            <a:solidFill>
              <a:srgbClr val="1FFF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51918C-13F4-4F72-9612-8B229461C7BA}"/>
              </a:ext>
            </a:extLst>
          </p:cNvPr>
          <p:cNvSpPr/>
          <p:nvPr/>
        </p:nvSpPr>
        <p:spPr>
          <a:xfrm>
            <a:off x="10178828" y="191832"/>
            <a:ext cx="634111" cy="964490"/>
          </a:xfrm>
          <a:prstGeom prst="rect">
            <a:avLst/>
          </a:prstGeom>
          <a:noFill/>
          <a:ln w="38100">
            <a:solidFill>
              <a:srgbClr val="1FFF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95D3FC-CDA3-448A-8AFE-84BB15515E04}"/>
              </a:ext>
            </a:extLst>
          </p:cNvPr>
          <p:cNvSpPr/>
          <p:nvPr/>
        </p:nvSpPr>
        <p:spPr>
          <a:xfrm>
            <a:off x="9974206" y="4281054"/>
            <a:ext cx="774789" cy="1285275"/>
          </a:xfrm>
          <a:prstGeom prst="rect">
            <a:avLst/>
          </a:prstGeom>
          <a:noFill/>
          <a:ln w="38100">
            <a:solidFill>
              <a:srgbClr val="1FFF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B20A7F-CD30-4BA6-A2A4-3DD30547BFBF}"/>
              </a:ext>
            </a:extLst>
          </p:cNvPr>
          <p:cNvSpPr txBox="1"/>
          <p:nvPr/>
        </p:nvSpPr>
        <p:spPr>
          <a:xfrm>
            <a:off x="1334986" y="674077"/>
            <a:ext cx="1518364" cy="481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detecton_04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confidence: 0.95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err: 0.16</a:t>
            </a:r>
            <a:endParaRPr lang="en-CA" sz="1000" dirty="0">
              <a:solidFill>
                <a:schemeClr val="tx1">
                  <a:lumMod val="95000"/>
                  <a:lumOff val="5000"/>
                </a:schemeClr>
              </a:solidFill>
              <a:latin typeface="Suisse Int'l Mono Bold" panose="020B0809000000000000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D27A34-AE3B-4414-8A86-04E39569E6C3}"/>
              </a:ext>
            </a:extLst>
          </p:cNvPr>
          <p:cNvSpPr txBox="1"/>
          <p:nvPr/>
        </p:nvSpPr>
        <p:spPr>
          <a:xfrm>
            <a:off x="2379783" y="3638417"/>
            <a:ext cx="1518364" cy="481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detecton_02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confidence: 0.99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err: 0.11</a:t>
            </a:r>
            <a:endParaRPr lang="en-CA" sz="1000" dirty="0">
              <a:solidFill>
                <a:schemeClr val="tx1">
                  <a:lumMod val="95000"/>
                  <a:lumOff val="5000"/>
                </a:schemeClr>
              </a:solidFill>
              <a:latin typeface="Suisse Int'l Mono Bold" panose="020B0809000000000000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AAFD00-CC12-468A-9CBF-D5D340D88160}"/>
              </a:ext>
            </a:extLst>
          </p:cNvPr>
          <p:cNvSpPr txBox="1"/>
          <p:nvPr/>
        </p:nvSpPr>
        <p:spPr>
          <a:xfrm>
            <a:off x="5284034" y="2669940"/>
            <a:ext cx="1518364" cy="481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detecton_03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confidence: 0.88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err: 0.06</a:t>
            </a:r>
            <a:endParaRPr lang="en-CA" sz="1000" dirty="0">
              <a:solidFill>
                <a:schemeClr val="tx1">
                  <a:lumMod val="95000"/>
                  <a:lumOff val="5000"/>
                </a:schemeClr>
              </a:solidFill>
              <a:latin typeface="Suisse Int'l Mono Bold" panose="020B0809000000000000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070402-C25B-452B-BB61-25ECDCFDA075}"/>
              </a:ext>
            </a:extLst>
          </p:cNvPr>
          <p:cNvSpPr txBox="1"/>
          <p:nvPr/>
        </p:nvSpPr>
        <p:spPr>
          <a:xfrm>
            <a:off x="4764632" y="2722952"/>
            <a:ext cx="1518364" cy="481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detecton_06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confidence: 0. 1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err: 0.09</a:t>
            </a:r>
            <a:endParaRPr lang="en-CA" sz="1000" dirty="0">
              <a:solidFill>
                <a:schemeClr val="tx1">
                  <a:lumMod val="95000"/>
                  <a:lumOff val="5000"/>
                </a:schemeClr>
              </a:solidFill>
              <a:latin typeface="Suisse Int'l Mono Bold" panose="020B0809000000000000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BA3905-0B0D-4C6C-89E7-26CF72E94FE5}"/>
              </a:ext>
            </a:extLst>
          </p:cNvPr>
          <p:cNvSpPr txBox="1"/>
          <p:nvPr/>
        </p:nvSpPr>
        <p:spPr>
          <a:xfrm>
            <a:off x="7469353" y="5990492"/>
            <a:ext cx="1518364" cy="481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detecton_16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confidence: 0.65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err: 0.23</a:t>
            </a:r>
            <a:endParaRPr lang="en-CA" sz="1000" dirty="0">
              <a:solidFill>
                <a:schemeClr val="tx1">
                  <a:lumMod val="95000"/>
                  <a:lumOff val="5000"/>
                </a:schemeClr>
              </a:solidFill>
              <a:latin typeface="Suisse Int'l Mono Bold" panose="020B0809000000000000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00E1A8-74DB-4A0B-B021-69DC781AB664}"/>
              </a:ext>
            </a:extLst>
          </p:cNvPr>
          <p:cNvSpPr txBox="1"/>
          <p:nvPr/>
        </p:nvSpPr>
        <p:spPr>
          <a:xfrm>
            <a:off x="6164894" y="5995125"/>
            <a:ext cx="1518364" cy="481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detecton_17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confidence: 0.57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err: 0.21</a:t>
            </a:r>
            <a:endParaRPr lang="en-CA" sz="1000" dirty="0">
              <a:solidFill>
                <a:schemeClr val="tx1">
                  <a:lumMod val="95000"/>
                  <a:lumOff val="5000"/>
                </a:schemeClr>
              </a:solidFill>
              <a:latin typeface="Suisse Int'l Mono Bold" panose="020B0809000000000000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A55368-5425-4F1A-A91C-B21C1F39C02F}"/>
              </a:ext>
            </a:extLst>
          </p:cNvPr>
          <p:cNvSpPr txBox="1"/>
          <p:nvPr/>
        </p:nvSpPr>
        <p:spPr>
          <a:xfrm>
            <a:off x="10711316" y="4281054"/>
            <a:ext cx="1518364" cy="481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detecton_01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confidence: 0.99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err: 0.06</a:t>
            </a:r>
            <a:endParaRPr lang="en-CA" sz="1000" dirty="0">
              <a:solidFill>
                <a:schemeClr val="tx1">
                  <a:lumMod val="95000"/>
                  <a:lumOff val="5000"/>
                </a:schemeClr>
              </a:solidFill>
              <a:latin typeface="Suisse Int'l Mono Bold" panose="020B0809000000000000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7B0A7BF-EBE1-40C6-9B3F-2CF65AB1B5AC}"/>
              </a:ext>
            </a:extLst>
          </p:cNvPr>
          <p:cNvSpPr txBox="1"/>
          <p:nvPr/>
        </p:nvSpPr>
        <p:spPr>
          <a:xfrm>
            <a:off x="9701767" y="2429008"/>
            <a:ext cx="1518364" cy="481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detecton_07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confidence: 0.92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err: 0.11</a:t>
            </a:r>
            <a:endParaRPr lang="en-CA" sz="1000" dirty="0">
              <a:solidFill>
                <a:schemeClr val="tx1">
                  <a:lumMod val="95000"/>
                  <a:lumOff val="5000"/>
                </a:schemeClr>
              </a:solidFill>
              <a:latin typeface="Suisse Int'l Mono Bold" panose="020B0809000000000000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3F6584-B437-4529-8B2B-231311AD4020}"/>
              </a:ext>
            </a:extLst>
          </p:cNvPr>
          <p:cNvSpPr txBox="1"/>
          <p:nvPr/>
        </p:nvSpPr>
        <p:spPr>
          <a:xfrm>
            <a:off x="10812939" y="191832"/>
            <a:ext cx="1518364" cy="481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detecton_00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confidence: 0.95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uisse Int'l Mono Bold" panose="020B0809000000000000" pitchFamily="49" charset="0"/>
              </a:rPr>
              <a:t>err: 0.08</a:t>
            </a:r>
            <a:endParaRPr lang="en-CA" sz="1000" dirty="0">
              <a:solidFill>
                <a:schemeClr val="tx1">
                  <a:lumMod val="95000"/>
                  <a:lumOff val="5000"/>
                </a:schemeClr>
              </a:solidFill>
              <a:latin typeface="Suisse Int'l Mono Bold" panose="020B08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263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800100" y="1755759"/>
            <a:ext cx="9342120" cy="1393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00"/>
              </a:lnSpc>
            </a:pPr>
            <a:r>
              <a:rPr lang="en-US" sz="9200" dirty="0">
                <a:latin typeface="+mj-lt"/>
              </a:rPr>
              <a:t>Requirements</a:t>
            </a:r>
            <a:endParaRPr lang="en-CA" sz="92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BEAE14-07F3-4487-9D8D-41D75D3EE8BA}"/>
              </a:ext>
            </a:extLst>
          </p:cNvPr>
          <p:cNvSpPr txBox="1"/>
          <p:nvPr/>
        </p:nvSpPr>
        <p:spPr>
          <a:xfrm>
            <a:off x="4165683" y="3708655"/>
            <a:ext cx="7279557" cy="1393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00"/>
              </a:lnSpc>
            </a:pPr>
            <a:r>
              <a:rPr lang="en-US" sz="9200" dirty="0">
                <a:latin typeface="+mj-lt"/>
              </a:rPr>
              <a:t>Constraints</a:t>
            </a:r>
            <a:endParaRPr lang="en-CA" sz="92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771BF9-ECD0-46A5-A470-AF5E48C5A3A8}"/>
              </a:ext>
            </a:extLst>
          </p:cNvPr>
          <p:cNvSpPr txBox="1"/>
          <p:nvPr/>
        </p:nvSpPr>
        <p:spPr>
          <a:xfrm>
            <a:off x="5036820" y="2674947"/>
            <a:ext cx="211836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200" dirty="0">
                <a:latin typeface="+mj-lt"/>
                <a:cs typeface="Suisse Int'l UltraLight" panose="020B0304000000000000" pitchFamily="34" charset="-78"/>
              </a:rPr>
              <a:t>&amp;</a:t>
            </a:r>
            <a:endParaRPr lang="en-CA" sz="9200" dirty="0">
              <a:latin typeface="+mj-lt"/>
              <a:cs typeface="Suisse Int'l UltraLight" panose="020B0304000000000000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8785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Requirements</a:t>
            </a:r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4D409-1568-4754-A322-D8A4D90E7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E-6447-4A85-A71F-186578D9F16B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F63D56-EDA7-4559-BE23-EC47496CA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15E905-C018-4202-8C74-E58EC1E02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8</a:t>
            </a:fld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FD5495-7F92-4862-955A-9925026C5FCE}"/>
              </a:ext>
            </a:extLst>
          </p:cNvPr>
          <p:cNvSpPr txBox="1"/>
          <p:nvPr/>
        </p:nvSpPr>
        <p:spPr>
          <a:xfrm>
            <a:off x="838200" y="3429000"/>
            <a:ext cx="3828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Integrated Drone Requirements</a:t>
            </a:r>
            <a:endParaRPr lang="en-CA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AB79E2-0384-4231-A0CF-A734842E4C16}"/>
              </a:ext>
            </a:extLst>
          </p:cNvPr>
          <p:cNvSpPr txBox="1"/>
          <p:nvPr/>
        </p:nvSpPr>
        <p:spPr>
          <a:xfrm>
            <a:off x="838200" y="3905766"/>
            <a:ext cx="7251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Capable of flying with the computing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Flight duration at least 10 minutes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Remote controlled by the pilot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FPGA hardware acceleration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3D Model 9" descr="Video Drone">
                <a:extLst>
                  <a:ext uri="{FF2B5EF4-FFF2-40B4-BE49-F238E27FC236}">
                    <a16:creationId xmlns:a16="http://schemas.microsoft.com/office/drawing/2014/main" id="{D4047D86-8CFD-40E6-A7FA-78F70C1F138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70555468"/>
                  </p:ext>
                </p:extLst>
              </p:nvPr>
            </p:nvGraphicFramePr>
            <p:xfrm>
              <a:off x="5756076" y="868869"/>
              <a:ext cx="5709046" cy="359669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709046" cy="3596699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1454052" ay="-1667546" az="-69188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7833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3D Model 9" descr="Video Drone">
                <a:extLst>
                  <a:ext uri="{FF2B5EF4-FFF2-40B4-BE49-F238E27FC236}">
                    <a16:creationId xmlns:a16="http://schemas.microsoft.com/office/drawing/2014/main" id="{D4047D86-8CFD-40E6-A7FA-78F70C1F138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56076" y="868869"/>
                <a:ext cx="5709046" cy="359669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796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7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4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C903F082-296D-4F11-A029-B7E37F71B8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29" t="11296"/>
          <a:stretch/>
        </p:blipFill>
        <p:spPr>
          <a:xfrm>
            <a:off x="6143605" y="0"/>
            <a:ext cx="9490249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4485E87-9D38-4C03-8484-37B70AB8CB6C}"/>
              </a:ext>
            </a:extLst>
          </p:cNvPr>
          <p:cNvSpPr/>
          <p:nvPr/>
        </p:nvSpPr>
        <p:spPr>
          <a:xfrm>
            <a:off x="6096000" y="-838200"/>
            <a:ext cx="2984500" cy="85344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9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Requirements</a:t>
            </a:r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24D409-1568-4754-A322-D8A4D90E7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E-6447-4A85-A71F-186578D9F16B}" type="datetime1">
              <a:rPr lang="en-CA" smtClean="0"/>
              <a:t>2019-10-17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F63D56-EDA7-4559-BE23-EC47496CA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15E905-C018-4202-8C74-E58EC1E02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9</a:t>
            </a:fld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8F7205-C1DF-4BA2-B54F-6E051043829E}"/>
              </a:ext>
            </a:extLst>
          </p:cNvPr>
          <p:cNvSpPr txBox="1"/>
          <p:nvPr/>
        </p:nvSpPr>
        <p:spPr>
          <a:xfrm>
            <a:off x="838200" y="3429000"/>
            <a:ext cx="3248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Drone Legal Requirements</a:t>
            </a:r>
            <a:endParaRPr lang="en-CA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07C9AE-7146-41DA-B4DC-6A2B1B27EA63}"/>
              </a:ext>
            </a:extLst>
          </p:cNvPr>
          <p:cNvSpPr txBox="1"/>
          <p:nvPr/>
        </p:nvSpPr>
        <p:spPr>
          <a:xfrm>
            <a:off x="838200" y="3905766"/>
            <a:ext cx="7251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Operation is compliant with </a:t>
            </a:r>
            <a:r>
              <a:rPr lang="en-US" i="1" dirty="0"/>
              <a:t>Transport Canada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Tests inside YVR controlled airspace is permitted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7981C216-6BFD-4E66-A5C3-1635D9258C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" y="4888758"/>
            <a:ext cx="3248005" cy="301402"/>
          </a:xfrm>
          <a:prstGeom prst="rect">
            <a:avLst/>
          </a:prstGeom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3D Model 18" descr="Video Drone">
                <a:extLst>
                  <a:ext uri="{FF2B5EF4-FFF2-40B4-BE49-F238E27FC236}">
                    <a16:creationId xmlns:a16="http://schemas.microsoft.com/office/drawing/2014/main" id="{BBCA88BE-B8BD-4D76-A2BC-DA275F2AC73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73492847"/>
                  </p:ext>
                </p:extLst>
              </p:nvPr>
            </p:nvGraphicFramePr>
            <p:xfrm rot="1895583">
              <a:off x="8679182" y="2234844"/>
              <a:ext cx="802637" cy="708282"/>
            </p:xfrm>
            <a:graphic>
              <a:graphicData uri="http://schemas.microsoft.com/office/drawing/2017/model3d">
                <am3d:model3d r:embed="rId6">
                  <am3d:spPr>
                    <a:xfrm rot="1895583">
                      <a:off x="0" y="0"/>
                      <a:ext cx="802637" cy="708282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0859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3D Model 18" descr="Video Drone">
                <a:extLst>
                  <a:ext uri="{FF2B5EF4-FFF2-40B4-BE49-F238E27FC236}">
                    <a16:creationId xmlns:a16="http://schemas.microsoft.com/office/drawing/2014/main" id="{BBCA88BE-B8BD-4D76-A2BC-DA275F2AC7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1895583">
                <a:off x="8679182" y="2234844"/>
                <a:ext cx="802637" cy="7082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7335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2.4|1.3|1.1|1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uisse">
      <a:majorFont>
        <a:latin typeface="Suisse Int'l Bold"/>
        <a:ea typeface="Microsoft YaHei"/>
        <a:cs typeface=""/>
      </a:majorFont>
      <a:minorFont>
        <a:latin typeface="Suisse Int'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640</Words>
  <Application>Microsoft Office PowerPoint</Application>
  <PresentationFormat>Widescreen</PresentationFormat>
  <Paragraphs>217</Paragraphs>
  <Slides>28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Century Gothic</vt:lpstr>
      <vt:lpstr>Suisse Int'l</vt:lpstr>
      <vt:lpstr>Suisse Int'l Bold</vt:lpstr>
      <vt:lpstr>Suisse Int'l Mono Bold</vt:lpstr>
      <vt:lpstr>Office Theme</vt:lpstr>
      <vt:lpstr>Milestone I Presentation</vt:lpstr>
      <vt:lpstr>Presentation Overview</vt:lpstr>
      <vt:lpstr>PowerPoint Presentation</vt:lpstr>
      <vt:lpstr>Context &amp; Purpose</vt:lpstr>
      <vt:lpstr>Context &amp; Purpose</vt:lpstr>
      <vt:lpstr>PowerPoint Presentation</vt:lpstr>
      <vt:lpstr>PowerPoint Presentation</vt:lpstr>
      <vt:lpstr>Requirements</vt:lpstr>
      <vt:lpstr>Requirements</vt:lpstr>
      <vt:lpstr>Requirements</vt:lpstr>
      <vt:lpstr>Requirements</vt:lpstr>
      <vt:lpstr>Constraints</vt:lpstr>
      <vt:lpstr>PowerPoint Presentation</vt:lpstr>
      <vt:lpstr>Risks</vt:lpstr>
      <vt:lpstr>Risk Management</vt:lpstr>
      <vt:lpstr>Risk Management</vt:lpstr>
      <vt:lpstr>PowerPoint Presentation</vt:lpstr>
      <vt:lpstr>Viability</vt:lpstr>
      <vt:lpstr>Viability</vt:lpstr>
      <vt:lpstr>Viability</vt:lpstr>
      <vt:lpstr>Viability</vt:lpstr>
      <vt:lpstr>PowerPoint Presentation</vt:lpstr>
      <vt:lpstr>Deliverables</vt:lpstr>
      <vt:lpstr>Deliverable Dates</vt:lpstr>
      <vt:lpstr>Immediate Steps</vt:lpstr>
      <vt:lpstr>PowerPoint Presentation</vt:lpstr>
      <vt:lpstr>PowerPoint Presentation</vt:lpstr>
      <vt:lpstr>Thanks For Listening: Milestone I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I Presentation</dc:title>
  <dc:creator>Muchen He</dc:creator>
  <cp:lastModifiedBy>Muchen He</cp:lastModifiedBy>
  <cp:revision>126</cp:revision>
  <dcterms:created xsi:type="dcterms:W3CDTF">2019-10-17T02:00:05Z</dcterms:created>
  <dcterms:modified xsi:type="dcterms:W3CDTF">2019-10-17T08:11:24Z</dcterms:modified>
</cp:coreProperties>
</file>